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notesMasterIdLst>
    <p:notesMasterId r:id="rId14"/>
  </p:notesMasterIdLst>
  <p:handoutMasterIdLst>
    <p:handoutMasterId r:id="rId15"/>
  </p:handoutMasterIdLst>
  <p:sldIdLst>
    <p:sldId id="627" r:id="rId2"/>
    <p:sldId id="656" r:id="rId3"/>
    <p:sldId id="660" r:id="rId4"/>
    <p:sldId id="658" r:id="rId5"/>
    <p:sldId id="659" r:id="rId6"/>
    <p:sldId id="628" r:id="rId7"/>
    <p:sldId id="631" r:id="rId8"/>
    <p:sldId id="630" r:id="rId9"/>
    <p:sldId id="653" r:id="rId10"/>
    <p:sldId id="652" r:id="rId11"/>
    <p:sldId id="657" r:id="rId12"/>
    <p:sldId id="654" r:id="rId13"/>
  </p:sldIdLst>
  <p:sldSz cx="9144000" cy="6858000" type="screen4x3"/>
  <p:notesSz cx="6845300" cy="9131300"/>
  <p:defaultTextStyle>
    <a:defPPr>
      <a:defRPr lang="en-US"/>
    </a:defPPr>
    <a:lvl1pPr algn="l" rtl="0" eaLnBrk="0" fontAlgn="base" hangingPunct="0">
      <a:spcBef>
        <a:spcPct val="0"/>
      </a:spcBef>
      <a:spcAft>
        <a:spcPct val="0"/>
      </a:spcAft>
      <a:defRPr sz="3200" b="1" kern="1200">
        <a:solidFill>
          <a:schemeClr val="tx1"/>
        </a:solidFill>
        <a:latin typeface="Tahoma" charset="0"/>
        <a:ea typeface="+mn-ea"/>
        <a:cs typeface="+mn-cs"/>
      </a:defRPr>
    </a:lvl1pPr>
    <a:lvl2pPr marL="457159" algn="l" rtl="0" eaLnBrk="0" fontAlgn="base" hangingPunct="0">
      <a:spcBef>
        <a:spcPct val="0"/>
      </a:spcBef>
      <a:spcAft>
        <a:spcPct val="0"/>
      </a:spcAft>
      <a:defRPr sz="3200" b="1" kern="1200">
        <a:solidFill>
          <a:schemeClr val="tx1"/>
        </a:solidFill>
        <a:latin typeface="Tahoma" charset="0"/>
        <a:ea typeface="+mn-ea"/>
        <a:cs typeface="+mn-cs"/>
      </a:defRPr>
    </a:lvl2pPr>
    <a:lvl3pPr marL="914317" algn="l" rtl="0" eaLnBrk="0" fontAlgn="base" hangingPunct="0">
      <a:spcBef>
        <a:spcPct val="0"/>
      </a:spcBef>
      <a:spcAft>
        <a:spcPct val="0"/>
      </a:spcAft>
      <a:defRPr sz="3200" b="1" kern="1200">
        <a:solidFill>
          <a:schemeClr val="tx1"/>
        </a:solidFill>
        <a:latin typeface="Tahoma" charset="0"/>
        <a:ea typeface="+mn-ea"/>
        <a:cs typeface="+mn-cs"/>
      </a:defRPr>
    </a:lvl3pPr>
    <a:lvl4pPr marL="1371476" algn="l" rtl="0" eaLnBrk="0" fontAlgn="base" hangingPunct="0">
      <a:spcBef>
        <a:spcPct val="0"/>
      </a:spcBef>
      <a:spcAft>
        <a:spcPct val="0"/>
      </a:spcAft>
      <a:defRPr sz="3200" b="1" kern="1200">
        <a:solidFill>
          <a:schemeClr val="tx1"/>
        </a:solidFill>
        <a:latin typeface="Tahoma" charset="0"/>
        <a:ea typeface="+mn-ea"/>
        <a:cs typeface="+mn-cs"/>
      </a:defRPr>
    </a:lvl4pPr>
    <a:lvl5pPr marL="1828635" algn="l" rtl="0" eaLnBrk="0" fontAlgn="base" hangingPunct="0">
      <a:spcBef>
        <a:spcPct val="0"/>
      </a:spcBef>
      <a:spcAft>
        <a:spcPct val="0"/>
      </a:spcAft>
      <a:defRPr sz="3200" b="1" kern="1200">
        <a:solidFill>
          <a:schemeClr val="tx1"/>
        </a:solidFill>
        <a:latin typeface="Tahoma" charset="0"/>
        <a:ea typeface="+mn-ea"/>
        <a:cs typeface="+mn-cs"/>
      </a:defRPr>
    </a:lvl5pPr>
    <a:lvl6pPr marL="2285793" algn="l" defTabSz="457159" rtl="0" eaLnBrk="1" latinLnBrk="0" hangingPunct="1">
      <a:defRPr sz="3200" b="1" kern="1200">
        <a:solidFill>
          <a:schemeClr val="tx1"/>
        </a:solidFill>
        <a:latin typeface="Tahoma" charset="0"/>
        <a:ea typeface="+mn-ea"/>
        <a:cs typeface="+mn-cs"/>
      </a:defRPr>
    </a:lvl6pPr>
    <a:lvl7pPr marL="2742952" algn="l" defTabSz="457159" rtl="0" eaLnBrk="1" latinLnBrk="0" hangingPunct="1">
      <a:defRPr sz="3200" b="1" kern="1200">
        <a:solidFill>
          <a:schemeClr val="tx1"/>
        </a:solidFill>
        <a:latin typeface="Tahoma" charset="0"/>
        <a:ea typeface="+mn-ea"/>
        <a:cs typeface="+mn-cs"/>
      </a:defRPr>
    </a:lvl7pPr>
    <a:lvl8pPr marL="3200110" algn="l" defTabSz="457159" rtl="0" eaLnBrk="1" latinLnBrk="0" hangingPunct="1">
      <a:defRPr sz="3200" b="1" kern="1200">
        <a:solidFill>
          <a:schemeClr val="tx1"/>
        </a:solidFill>
        <a:latin typeface="Tahoma" charset="0"/>
        <a:ea typeface="+mn-ea"/>
        <a:cs typeface="+mn-cs"/>
      </a:defRPr>
    </a:lvl8pPr>
    <a:lvl9pPr marL="3657268" algn="l" defTabSz="457159" rtl="0" eaLnBrk="1" latinLnBrk="0" hangingPunct="1">
      <a:defRPr sz="3200" b="1"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Default Section" id="{4BF4F4EB-9494-C742-B448-DC4C1215FD22}">
          <p14:sldIdLst>
            <p14:sldId id="627"/>
            <p14:sldId id="656"/>
            <p14:sldId id="660"/>
            <p14:sldId id="658"/>
            <p14:sldId id="659"/>
            <p14:sldId id="628"/>
            <p14:sldId id="631"/>
            <p14:sldId id="630"/>
            <p14:sldId id="653"/>
            <p14:sldId id="652"/>
            <p14:sldId id="657"/>
            <p14:sldId id="654"/>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CCECFF"/>
    <a:srgbClr val="66CCFF"/>
    <a:srgbClr val="C0C0C0"/>
    <a:srgbClr val="DDDDDD"/>
    <a:srgbClr val="CC0000"/>
    <a:srgbClr val="FF9933"/>
    <a:srgbClr val="80808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1" autoAdjust="0"/>
    <p:restoredTop sz="95501" autoAdjust="0"/>
  </p:normalViewPr>
  <p:slideViewPr>
    <p:cSldViewPr snapToGrid="0">
      <p:cViewPr>
        <p:scale>
          <a:sx n="94" d="100"/>
          <a:sy n="94" d="100"/>
        </p:scale>
        <p:origin x="-472" y="-3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defTabSz="920750" eaLnBrk="1" hangingPunct="1">
              <a:defRPr sz="1200" b="0">
                <a:latin typeface="Arial" charset="0"/>
              </a:defRPr>
            </a:lvl1pPr>
          </a:lstStyle>
          <a:p>
            <a:endParaRPr lang="en-US"/>
          </a:p>
        </p:txBody>
      </p:sp>
      <p:sp>
        <p:nvSpPr>
          <p:cNvPr id="116739" name="Rectangle 3"/>
          <p:cNvSpPr>
            <a:spLocks noGrp="1" noChangeArrowheads="1"/>
          </p:cNvSpPr>
          <p:nvPr>
            <p:ph type="dt" sz="quarter" idx="1"/>
          </p:nvPr>
        </p:nvSpPr>
        <p:spPr bwMode="auto">
          <a:xfrm>
            <a:off x="387985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algn="r" defTabSz="920750" eaLnBrk="1" hangingPunct="1">
              <a:defRPr sz="1200" b="0">
                <a:latin typeface="Arial" charset="0"/>
              </a:defRPr>
            </a:lvl1pPr>
          </a:lstStyle>
          <a:p>
            <a:endParaRPr lang="en-US"/>
          </a:p>
        </p:txBody>
      </p:sp>
      <p:sp>
        <p:nvSpPr>
          <p:cNvPr id="116740" name="Rectangle 4"/>
          <p:cNvSpPr>
            <a:spLocks noGrp="1" noChangeArrowheads="1"/>
          </p:cNvSpPr>
          <p:nvPr>
            <p:ph type="ftr" sz="quarter" idx="2"/>
          </p:nvPr>
        </p:nvSpPr>
        <p:spPr bwMode="auto">
          <a:xfrm>
            <a:off x="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defTabSz="920750" eaLnBrk="1" hangingPunct="1">
              <a:defRPr sz="1200" b="0">
                <a:latin typeface="Arial" charset="0"/>
              </a:defRPr>
            </a:lvl1pPr>
          </a:lstStyle>
          <a:p>
            <a:endParaRPr lang="en-US"/>
          </a:p>
        </p:txBody>
      </p:sp>
      <p:sp>
        <p:nvSpPr>
          <p:cNvPr id="116741" name="Rectangle 5"/>
          <p:cNvSpPr>
            <a:spLocks noGrp="1" noChangeArrowheads="1"/>
          </p:cNvSpPr>
          <p:nvPr>
            <p:ph type="sldNum" sz="quarter" idx="3"/>
          </p:nvPr>
        </p:nvSpPr>
        <p:spPr bwMode="auto">
          <a:xfrm>
            <a:off x="387985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algn="r" defTabSz="920750" eaLnBrk="1" hangingPunct="1">
              <a:defRPr sz="1200" b="0">
                <a:latin typeface="Arial" charset="0"/>
              </a:defRPr>
            </a:lvl1pPr>
          </a:lstStyle>
          <a:p>
            <a:fld id="{B435D973-AD17-DF4E-8918-0A1FCEFFD43C}" type="slidenum">
              <a:rPr lang="en-US"/>
              <a:pPr/>
              <a:t>‹#›</a:t>
            </a:fld>
            <a:endParaRPr lang="en-US"/>
          </a:p>
        </p:txBody>
      </p:sp>
    </p:spTree>
    <p:extLst>
      <p:ext uri="{BB962C8B-B14F-4D97-AF65-F5344CB8AC3E}">
        <p14:creationId xmlns:p14="http://schemas.microsoft.com/office/powerpoint/2010/main" val="1429979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defTabSz="920750" eaLnBrk="1" hangingPunct="1">
              <a:defRPr sz="1200" b="0">
                <a:latin typeface="Arial" charset="0"/>
              </a:defRPr>
            </a:lvl1pPr>
          </a:lstStyle>
          <a:p>
            <a:endParaRPr lang="en-US"/>
          </a:p>
        </p:txBody>
      </p:sp>
      <p:sp>
        <p:nvSpPr>
          <p:cNvPr id="117763" name="Rectangle 3"/>
          <p:cNvSpPr>
            <a:spLocks noGrp="1" noChangeArrowheads="1"/>
          </p:cNvSpPr>
          <p:nvPr>
            <p:ph type="dt" idx="1"/>
          </p:nvPr>
        </p:nvSpPr>
        <p:spPr bwMode="auto">
          <a:xfrm>
            <a:off x="387985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algn="r" defTabSz="920750" eaLnBrk="1" hangingPunct="1">
              <a:defRPr sz="1200" b="0">
                <a:latin typeface="Arial" charset="0"/>
              </a:defRPr>
            </a:lvl1pPr>
          </a:lstStyle>
          <a:p>
            <a:endParaRPr lang="en-US"/>
          </a:p>
        </p:txBody>
      </p:sp>
      <p:sp>
        <p:nvSpPr>
          <p:cNvPr id="117764" name="Rectangle 4"/>
          <p:cNvSpPr>
            <a:spLocks noGrp="1" noRot="1" noChangeAspect="1" noChangeArrowheads="1" noTextEdit="1"/>
          </p:cNvSpPr>
          <p:nvPr>
            <p:ph type="sldImg" idx="2"/>
          </p:nvPr>
        </p:nvSpPr>
        <p:spPr bwMode="auto">
          <a:xfrm>
            <a:off x="1139825" y="685800"/>
            <a:ext cx="4565650" cy="3424238"/>
          </a:xfrm>
          <a:prstGeom prst="rect">
            <a:avLst/>
          </a:prstGeom>
          <a:noFill/>
          <a:ln w="9525">
            <a:solidFill>
              <a:srgbClr val="000000"/>
            </a:solidFill>
            <a:miter lim="800000"/>
            <a:headEnd/>
            <a:tailEnd/>
          </a:ln>
          <a:effectLst/>
        </p:spPr>
      </p:sp>
      <p:sp>
        <p:nvSpPr>
          <p:cNvPr id="117765" name="Rectangle 5"/>
          <p:cNvSpPr>
            <a:spLocks noGrp="1" noChangeArrowheads="1"/>
          </p:cNvSpPr>
          <p:nvPr>
            <p:ph type="body" sz="quarter" idx="3"/>
          </p:nvPr>
        </p:nvSpPr>
        <p:spPr bwMode="auto">
          <a:xfrm>
            <a:off x="684213" y="4337050"/>
            <a:ext cx="5476875" cy="4108450"/>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6" name="Rectangle 6"/>
          <p:cNvSpPr>
            <a:spLocks noGrp="1" noChangeArrowheads="1"/>
          </p:cNvSpPr>
          <p:nvPr>
            <p:ph type="ftr" sz="quarter" idx="4"/>
          </p:nvPr>
        </p:nvSpPr>
        <p:spPr bwMode="auto">
          <a:xfrm>
            <a:off x="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defTabSz="920750" eaLnBrk="1" hangingPunct="1">
              <a:defRPr sz="1200" b="0">
                <a:latin typeface="Arial" charset="0"/>
              </a:defRPr>
            </a:lvl1pPr>
          </a:lstStyle>
          <a:p>
            <a:endParaRPr lang="en-US"/>
          </a:p>
        </p:txBody>
      </p:sp>
      <p:sp>
        <p:nvSpPr>
          <p:cNvPr id="117767" name="Rectangle 7"/>
          <p:cNvSpPr>
            <a:spLocks noGrp="1" noChangeArrowheads="1"/>
          </p:cNvSpPr>
          <p:nvPr>
            <p:ph type="sldNum" sz="quarter" idx="5"/>
          </p:nvPr>
        </p:nvSpPr>
        <p:spPr bwMode="auto">
          <a:xfrm>
            <a:off x="387985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algn="r" defTabSz="920750" eaLnBrk="1" hangingPunct="1">
              <a:defRPr sz="1200" b="0">
                <a:latin typeface="Arial" charset="0"/>
              </a:defRPr>
            </a:lvl1pPr>
          </a:lstStyle>
          <a:p>
            <a:fld id="{41BC51EF-EA0D-E044-916E-09386CD9D834}" type="slidenum">
              <a:rPr lang="en-US"/>
              <a:pPr/>
              <a:t>‹#›</a:t>
            </a:fld>
            <a:endParaRPr lang="en-US"/>
          </a:p>
        </p:txBody>
      </p:sp>
    </p:spTree>
    <p:extLst>
      <p:ext uri="{BB962C8B-B14F-4D97-AF65-F5344CB8AC3E}">
        <p14:creationId xmlns:p14="http://schemas.microsoft.com/office/powerpoint/2010/main" val="894251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159" algn="l" rtl="0" fontAlgn="base">
      <a:spcBef>
        <a:spcPct val="30000"/>
      </a:spcBef>
      <a:spcAft>
        <a:spcPct val="0"/>
      </a:spcAft>
      <a:defRPr sz="1200" kern="1200">
        <a:solidFill>
          <a:schemeClr val="tx1"/>
        </a:solidFill>
        <a:latin typeface="Arial" charset="0"/>
        <a:ea typeface="ＭＳ Ｐゴシック" charset="-128"/>
        <a:cs typeface="+mn-cs"/>
      </a:defRPr>
    </a:lvl2pPr>
    <a:lvl3pPr marL="914317" algn="l" rtl="0" fontAlgn="base">
      <a:spcBef>
        <a:spcPct val="30000"/>
      </a:spcBef>
      <a:spcAft>
        <a:spcPct val="0"/>
      </a:spcAft>
      <a:defRPr sz="1200" kern="1200">
        <a:solidFill>
          <a:schemeClr val="tx1"/>
        </a:solidFill>
        <a:latin typeface="Arial" charset="0"/>
        <a:ea typeface="ＭＳ Ｐゴシック" charset="-128"/>
        <a:cs typeface="+mn-cs"/>
      </a:defRPr>
    </a:lvl3pPr>
    <a:lvl4pPr marL="1371476" algn="l" rtl="0" fontAlgn="base">
      <a:spcBef>
        <a:spcPct val="30000"/>
      </a:spcBef>
      <a:spcAft>
        <a:spcPct val="0"/>
      </a:spcAft>
      <a:defRPr sz="1200" kern="1200">
        <a:solidFill>
          <a:schemeClr val="tx1"/>
        </a:solidFill>
        <a:latin typeface="Arial" charset="0"/>
        <a:ea typeface="ＭＳ Ｐゴシック" charset="-128"/>
        <a:cs typeface="+mn-cs"/>
      </a:defRPr>
    </a:lvl4pPr>
    <a:lvl5pPr marL="1828635" algn="l" rtl="0" fontAlgn="base">
      <a:spcBef>
        <a:spcPct val="30000"/>
      </a:spcBef>
      <a:spcAft>
        <a:spcPct val="0"/>
      </a:spcAft>
      <a:defRPr sz="1200" kern="1200">
        <a:solidFill>
          <a:schemeClr val="tx1"/>
        </a:solidFill>
        <a:latin typeface="Arial" charset="0"/>
        <a:ea typeface="ＭＳ Ｐゴシック" charset="-128"/>
        <a:cs typeface="+mn-cs"/>
      </a:defRPr>
    </a:lvl5pPr>
    <a:lvl6pPr marL="2285793" algn="l" defTabSz="457159" rtl="0" eaLnBrk="1" latinLnBrk="0" hangingPunct="1">
      <a:defRPr sz="1200" kern="1200">
        <a:solidFill>
          <a:schemeClr val="tx1"/>
        </a:solidFill>
        <a:latin typeface="+mn-lt"/>
        <a:ea typeface="+mn-ea"/>
        <a:cs typeface="+mn-cs"/>
      </a:defRPr>
    </a:lvl6pPr>
    <a:lvl7pPr marL="2742952" algn="l" defTabSz="457159" rtl="0" eaLnBrk="1" latinLnBrk="0" hangingPunct="1">
      <a:defRPr sz="1200" kern="1200">
        <a:solidFill>
          <a:schemeClr val="tx1"/>
        </a:solidFill>
        <a:latin typeface="+mn-lt"/>
        <a:ea typeface="+mn-ea"/>
        <a:cs typeface="+mn-cs"/>
      </a:defRPr>
    </a:lvl7pPr>
    <a:lvl8pPr marL="3200110" algn="l" defTabSz="457159" rtl="0" eaLnBrk="1" latinLnBrk="0" hangingPunct="1">
      <a:defRPr sz="1200" kern="1200">
        <a:solidFill>
          <a:schemeClr val="tx1"/>
        </a:solidFill>
        <a:latin typeface="+mn-lt"/>
        <a:ea typeface="+mn-ea"/>
        <a:cs typeface="+mn-cs"/>
      </a:defRPr>
    </a:lvl8pPr>
    <a:lvl9pPr marL="3657268" algn="l" defTabSz="4571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Multimedia has a lot already, but not the data and</a:t>
            </a:r>
            <a:r>
              <a:rPr lang="en-US" baseline="0" dirty="0" smtClean="0"/>
              <a:t> the domain expertize</a:t>
            </a:r>
          </a:p>
          <a:p>
            <a:endParaRPr lang="en-US" baseline="0" dirty="0" smtClean="0"/>
          </a:p>
          <a:p>
            <a:r>
              <a:rPr lang="en-US" baseline="0" dirty="0" smtClean="0"/>
              <a:t>Medicine has the domain expert knowledge, but technology as an integrated technical system is lacking. Varies between medical areas, but for GI tract, some polyp detection research, processing performance ignored, and only a video player output to doctors.</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Doctor statement: lots of data of different types, don’t know how to get or analyze</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Analyzing videos and images alone, beyond visual signal, does not solve the problem</a:t>
            </a:r>
            <a:r>
              <a:rPr lang="en-US" baseline="0" dirty="0" smtClean="0"/>
              <a:t> </a:t>
            </a:r>
            <a:r>
              <a:rPr lang="en-US" baseline="0" dirty="0" smtClean="0">
                <a:sym typeface="Wingdings"/>
              </a:rPr>
              <a:t> multimedia research needed.</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1BC51EF-EA0D-E044-916E-09386CD9D834}" type="slidenum">
              <a:rPr lang="en-US" smtClean="0"/>
              <a:pPr/>
              <a:t>2</a:t>
            </a:fld>
            <a:endParaRPr lang="en-US"/>
          </a:p>
        </p:txBody>
      </p:sp>
    </p:spTree>
    <p:extLst>
      <p:ext uri="{BB962C8B-B14F-4D97-AF65-F5344CB8AC3E}">
        <p14:creationId xmlns:p14="http://schemas.microsoft.com/office/powerpoint/2010/main" val="2140961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3 of the 6 most common cancer types are</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located in the GI tract</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About 2.8 millions of new cancers (esophagus, stomach, colorectal) are detected yearly in the world,</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and the mortality is about 65% </a:t>
            </a:r>
            <a:br>
              <a:rPr lang="en-US" sz="1200" kern="1200" dirty="0" smtClean="0">
                <a:solidFill>
                  <a:schemeClr val="tx1"/>
                </a:solidFill>
                <a:effectLst/>
                <a:latin typeface="Arial" charset="0"/>
                <a:ea typeface="+mn-ea"/>
                <a:cs typeface="+mn-cs"/>
              </a:rPr>
            </a:br>
            <a:endParaRPr lang="en-US" dirty="0" smtClean="0"/>
          </a:p>
          <a:p>
            <a:r>
              <a:rPr lang="en-US" dirty="0" smtClean="0"/>
              <a:t>stage 1: 90 % 5-year survivability, stage 4: 10 %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1BC51EF-EA0D-E044-916E-09386CD9D834}" type="slidenum">
              <a:rPr lang="en-US" smtClean="0"/>
              <a:pPr/>
              <a:t>3</a:t>
            </a:fld>
            <a:endParaRPr lang="en-US"/>
          </a:p>
        </p:txBody>
      </p:sp>
    </p:spTree>
    <p:extLst>
      <p:ext uri="{BB962C8B-B14F-4D97-AF65-F5344CB8AC3E}">
        <p14:creationId xmlns:p14="http://schemas.microsoft.com/office/powerpoint/2010/main" val="2299980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Estimated age-</a:t>
            </a:r>
            <a:r>
              <a:rPr lang="en-US" sz="1200" kern="1200" dirty="0" err="1" smtClean="0">
                <a:solidFill>
                  <a:schemeClr val="tx1"/>
                </a:solidFill>
                <a:latin typeface="Arial" charset="0"/>
                <a:ea typeface="+mn-ea"/>
                <a:cs typeface="+mn-cs"/>
              </a:rPr>
              <a:t>standardised</a:t>
            </a:r>
            <a:r>
              <a:rPr lang="en-US" sz="1200" kern="1200" dirty="0" smtClean="0">
                <a:solidFill>
                  <a:schemeClr val="tx1"/>
                </a:solidFill>
                <a:latin typeface="Arial" charset="0"/>
                <a:ea typeface="+mn-ea"/>
                <a:cs typeface="+mn-cs"/>
              </a:rPr>
              <a:t> rates (World) per 100,000</a:t>
            </a:r>
            <a:endParaRPr lang="en-US" dirty="0"/>
          </a:p>
        </p:txBody>
      </p:sp>
      <p:sp>
        <p:nvSpPr>
          <p:cNvPr id="4" name="Slide Number Placeholder 3"/>
          <p:cNvSpPr>
            <a:spLocks noGrp="1"/>
          </p:cNvSpPr>
          <p:nvPr>
            <p:ph type="sldNum" sz="quarter" idx="10"/>
          </p:nvPr>
        </p:nvSpPr>
        <p:spPr/>
        <p:txBody>
          <a:bodyPr/>
          <a:lstStyle/>
          <a:p>
            <a:fld id="{41BC51EF-EA0D-E044-916E-09386CD9D834}" type="slidenum">
              <a:rPr lang="en-US" smtClean="0"/>
              <a:pPr/>
              <a:t>4</a:t>
            </a:fld>
            <a:endParaRPr lang="en-US"/>
          </a:p>
        </p:txBody>
      </p:sp>
    </p:spTree>
    <p:extLst>
      <p:ext uri="{BB962C8B-B14F-4D97-AF65-F5344CB8AC3E}">
        <p14:creationId xmlns:p14="http://schemas.microsoft.com/office/powerpoint/2010/main" val="403719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Estimated age-</a:t>
            </a:r>
            <a:r>
              <a:rPr lang="en-US" sz="1200" kern="1200" dirty="0" err="1" smtClean="0">
                <a:solidFill>
                  <a:schemeClr val="tx1"/>
                </a:solidFill>
                <a:latin typeface="Arial" charset="0"/>
                <a:ea typeface="+mn-ea"/>
                <a:cs typeface="+mn-cs"/>
              </a:rPr>
              <a:t>standardised</a:t>
            </a:r>
            <a:r>
              <a:rPr lang="en-US" sz="1200" kern="1200" dirty="0" smtClean="0">
                <a:solidFill>
                  <a:schemeClr val="tx1"/>
                </a:solidFill>
                <a:latin typeface="Arial" charset="0"/>
                <a:ea typeface="+mn-ea"/>
                <a:cs typeface="+mn-cs"/>
              </a:rPr>
              <a:t> rates (World) per 100,000</a:t>
            </a:r>
            <a:endParaRPr lang="en-US" dirty="0"/>
          </a:p>
        </p:txBody>
      </p:sp>
      <p:sp>
        <p:nvSpPr>
          <p:cNvPr id="4" name="Slide Number Placeholder 3"/>
          <p:cNvSpPr>
            <a:spLocks noGrp="1"/>
          </p:cNvSpPr>
          <p:nvPr>
            <p:ph type="sldNum" sz="quarter" idx="10"/>
          </p:nvPr>
        </p:nvSpPr>
        <p:spPr/>
        <p:txBody>
          <a:bodyPr/>
          <a:lstStyle/>
          <a:p>
            <a:fld id="{41BC51EF-EA0D-E044-916E-09386CD9D834}" type="slidenum">
              <a:rPr lang="en-US" smtClean="0"/>
              <a:pPr/>
              <a:t>5</a:t>
            </a:fld>
            <a:endParaRPr lang="en-US"/>
          </a:p>
        </p:txBody>
      </p:sp>
    </p:spTree>
    <p:extLst>
      <p:ext uri="{BB962C8B-B14F-4D97-AF65-F5344CB8AC3E}">
        <p14:creationId xmlns:p14="http://schemas.microsoft.com/office/powerpoint/2010/main" val="3595243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BC51EF-EA0D-E044-916E-09386CD9D834}" type="slidenum">
              <a:rPr lang="en-US" smtClean="0"/>
              <a:pPr/>
              <a:t>7</a:t>
            </a:fld>
            <a:endParaRPr lang="en-US"/>
          </a:p>
        </p:txBody>
      </p:sp>
    </p:spTree>
    <p:extLst>
      <p:ext uri="{BB962C8B-B14F-4D97-AF65-F5344CB8AC3E}">
        <p14:creationId xmlns:p14="http://schemas.microsoft.com/office/powerpoint/2010/main" val="20824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BC51EF-EA0D-E044-916E-09386CD9D834}" type="slidenum">
              <a:rPr lang="en-US" smtClean="0"/>
              <a:pPr/>
              <a:t>8</a:t>
            </a:fld>
            <a:endParaRPr lang="en-US"/>
          </a:p>
        </p:txBody>
      </p:sp>
    </p:spTree>
    <p:extLst>
      <p:ext uri="{BB962C8B-B14F-4D97-AF65-F5344CB8AC3E}">
        <p14:creationId xmlns:p14="http://schemas.microsoft.com/office/powerpoint/2010/main" val="3203094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Arial" charset="0"/>
                <a:ea typeface="+mn-ea"/>
                <a:cs typeface="+mn-cs"/>
              </a:rPr>
              <a:t>Color and Edge Directivity Descriptor </a:t>
            </a:r>
          </a:p>
          <a:p>
            <a:r>
              <a:rPr lang="en-US" sz="1200" u="none" kern="1200" baseline="0" dirty="0" smtClean="0">
                <a:solidFill>
                  <a:schemeClr val="tx1"/>
                </a:solidFill>
                <a:latin typeface="Arial" charset="0"/>
                <a:ea typeface="+mn-ea"/>
                <a:cs typeface="+mn-cs"/>
              </a:rPr>
              <a:t>FCTH Fuzzy Color and Texture</a:t>
            </a:r>
          </a:p>
          <a:p>
            <a:r>
              <a:rPr lang="en-US" sz="1200" u="none" kern="1200" baseline="0" dirty="0" smtClean="0">
                <a:solidFill>
                  <a:schemeClr val="tx1"/>
                </a:solidFill>
                <a:latin typeface="Arial" charset="0"/>
                <a:ea typeface="+mn-ea"/>
                <a:cs typeface="+mn-cs"/>
              </a:rPr>
              <a:t>Late fusion</a:t>
            </a:r>
            <a:endParaRPr lang="en-US" dirty="0"/>
          </a:p>
        </p:txBody>
      </p:sp>
      <p:sp>
        <p:nvSpPr>
          <p:cNvPr id="4" name="Slide Number Placeholder 3"/>
          <p:cNvSpPr>
            <a:spLocks noGrp="1"/>
          </p:cNvSpPr>
          <p:nvPr>
            <p:ph type="sldNum" sz="quarter" idx="10"/>
          </p:nvPr>
        </p:nvSpPr>
        <p:spPr/>
        <p:txBody>
          <a:bodyPr/>
          <a:lstStyle/>
          <a:p>
            <a:fld id="{41BC51EF-EA0D-E044-916E-09386CD9D834}" type="slidenum">
              <a:rPr lang="en-US" smtClean="0"/>
              <a:pPr/>
              <a:t>9</a:t>
            </a:fld>
            <a:endParaRPr lang="en-US"/>
          </a:p>
        </p:txBody>
      </p:sp>
    </p:spTree>
    <p:extLst>
      <p:ext uri="{BB962C8B-B14F-4D97-AF65-F5344CB8AC3E}">
        <p14:creationId xmlns:p14="http://schemas.microsoft.com/office/powerpoint/2010/main" val="231551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memory: had up to 32 GB available, used maximum 1 GB…</a:t>
            </a:r>
            <a:endParaRPr lang="en-US" dirty="0"/>
          </a:p>
        </p:txBody>
      </p:sp>
      <p:sp>
        <p:nvSpPr>
          <p:cNvPr id="4" name="Slide Number Placeholder 3"/>
          <p:cNvSpPr>
            <a:spLocks noGrp="1"/>
          </p:cNvSpPr>
          <p:nvPr>
            <p:ph type="sldNum" sz="quarter" idx="10"/>
          </p:nvPr>
        </p:nvSpPr>
        <p:spPr/>
        <p:txBody>
          <a:bodyPr/>
          <a:lstStyle/>
          <a:p>
            <a:fld id="{41BC51EF-EA0D-E044-916E-09386CD9D834}" type="slidenum">
              <a:rPr lang="en-US" smtClean="0"/>
              <a:pPr/>
              <a:t>10</a:t>
            </a:fld>
            <a:endParaRPr lang="en-US"/>
          </a:p>
        </p:txBody>
      </p:sp>
    </p:spTree>
    <p:extLst>
      <p:ext uri="{BB962C8B-B14F-4D97-AF65-F5344CB8AC3E}">
        <p14:creationId xmlns:p14="http://schemas.microsoft.com/office/powerpoint/2010/main" val="337864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BC51EF-EA0D-E044-916E-09386CD9D834}" type="slidenum">
              <a:rPr lang="en-US" smtClean="0"/>
              <a:pPr/>
              <a:t>11</a:t>
            </a:fld>
            <a:endParaRPr lang="en-US"/>
          </a:p>
        </p:txBody>
      </p:sp>
    </p:spTree>
    <p:extLst>
      <p:ext uri="{BB962C8B-B14F-4D97-AF65-F5344CB8AC3E}">
        <p14:creationId xmlns:p14="http://schemas.microsoft.com/office/powerpoint/2010/main" val="436745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5085" name="Rectangle 13"/>
          <p:cNvSpPr>
            <a:spLocks noGrp="1" noChangeArrowheads="1"/>
          </p:cNvSpPr>
          <p:nvPr>
            <p:ph type="subTitle" idx="1"/>
          </p:nvPr>
        </p:nvSpPr>
        <p:spPr>
          <a:xfrm>
            <a:off x="1371600" y="3886201"/>
            <a:ext cx="6400800" cy="1752600"/>
          </a:xfrm>
        </p:spPr>
        <p:txBody>
          <a:bodyPr rIns="91432"/>
          <a:lstStyle>
            <a:lvl1pPr marL="0" indent="0" algn="ctr">
              <a:buFont typeface="Wingdings" charset="2"/>
              <a:buNone/>
              <a:defRPr/>
            </a:lvl1pPr>
          </a:lstStyle>
          <a:p>
            <a:r>
              <a:rPr lang="en-US"/>
              <a:t>Click to edit Master subtitle style</a:t>
            </a:r>
          </a:p>
        </p:txBody>
      </p:sp>
      <p:sp>
        <p:nvSpPr>
          <p:cNvPr id="515091" name="Rectangle 19"/>
          <p:cNvSpPr>
            <a:spLocks noChangeArrowheads="1"/>
          </p:cNvSpPr>
          <p:nvPr userDrawn="1"/>
        </p:nvSpPr>
        <p:spPr bwMode="auto">
          <a:xfrm>
            <a:off x="171450" y="2155826"/>
            <a:ext cx="1397000" cy="1276351"/>
          </a:xfrm>
          <a:prstGeom prst="rect">
            <a:avLst/>
          </a:prstGeom>
          <a:gradFill rotWithShape="1">
            <a:gsLst>
              <a:gs pos="0">
                <a:srgbClr val="FE7519"/>
              </a:gs>
              <a:gs pos="100000">
                <a:srgbClr val="FFFFFF"/>
              </a:gs>
            </a:gsLst>
            <a:lin ang="0" scaled="1"/>
          </a:gradFill>
          <a:ln w="9525">
            <a:noFill/>
            <a:round/>
            <a:headEnd/>
            <a:tailEnd/>
          </a:ln>
          <a:effectLst/>
        </p:spPr>
        <p:txBody>
          <a:bodyPr wrap="none" lIns="91432" tIns="45716" rIns="91432" bIns="45716" anchor="ctr">
            <a:prstTxWarp prst="textNoShape">
              <a:avLst/>
            </a:prstTxWarp>
          </a:bodyPr>
          <a:lstStyle/>
          <a:p>
            <a:endParaRPr lang="en-US">
              <a:solidFill>
                <a:srgbClr val="000000"/>
              </a:solidFill>
            </a:endParaRPr>
          </a:p>
        </p:txBody>
      </p:sp>
      <p:sp>
        <p:nvSpPr>
          <p:cNvPr id="515093" name="Rectangle 21"/>
          <p:cNvSpPr>
            <a:spLocks noChangeArrowheads="1"/>
          </p:cNvSpPr>
          <p:nvPr userDrawn="1"/>
        </p:nvSpPr>
        <p:spPr bwMode="gray">
          <a:xfrm>
            <a:off x="36513" y="3336926"/>
            <a:ext cx="8985250" cy="46039"/>
          </a:xfrm>
          <a:prstGeom prst="rect">
            <a:avLst/>
          </a:prstGeom>
          <a:gradFill rotWithShape="0">
            <a:gsLst>
              <a:gs pos="0">
                <a:srgbClr val="1C1C1C"/>
              </a:gs>
              <a:gs pos="100000">
                <a:srgbClr val="C0C0C0"/>
              </a:gs>
            </a:gsLst>
            <a:lin ang="0" scaled="1"/>
          </a:gradFill>
          <a:ln w="9525">
            <a:noFill/>
            <a:miter lim="800000"/>
            <a:headEnd/>
            <a:tailEnd/>
          </a:ln>
          <a:effectLst/>
        </p:spPr>
        <p:txBody>
          <a:bodyPr wrap="none" lIns="91432" tIns="45716" rIns="91432" bIns="45716" anchor="ctr">
            <a:prstTxWarp prst="textNoShape">
              <a:avLst/>
            </a:prstTxWarp>
          </a:bodyPr>
          <a:lstStyle/>
          <a:p>
            <a:pPr algn="ctr" eaLnBrk="1" hangingPunct="1"/>
            <a:endParaRPr kumimoji="1" lang="en-US" sz="2400" b="0" dirty="0">
              <a:solidFill>
                <a:srgbClr val="000000"/>
              </a:solidFill>
            </a:endParaRPr>
          </a:p>
        </p:txBody>
      </p:sp>
      <p:sp>
        <p:nvSpPr>
          <p:cNvPr id="515094" name="Rectangle 22"/>
          <p:cNvSpPr>
            <a:spLocks noChangeArrowheads="1"/>
          </p:cNvSpPr>
          <p:nvPr userDrawn="1"/>
        </p:nvSpPr>
        <p:spPr bwMode="auto">
          <a:xfrm rot="-5400000">
            <a:off x="-517525" y="2586040"/>
            <a:ext cx="1685925" cy="92075"/>
          </a:xfrm>
          <a:prstGeom prst="rect">
            <a:avLst/>
          </a:prstGeom>
          <a:gradFill rotWithShape="0">
            <a:gsLst>
              <a:gs pos="0">
                <a:srgbClr val="808080"/>
              </a:gs>
              <a:gs pos="100000">
                <a:srgbClr val="1C1C1C"/>
              </a:gs>
            </a:gsLst>
            <a:lin ang="5400000" scaled="1"/>
          </a:gradFill>
          <a:ln w="9525">
            <a:noFill/>
            <a:round/>
            <a:headEnd/>
            <a:tailEnd/>
          </a:ln>
          <a:effectLst/>
        </p:spPr>
        <p:txBody>
          <a:bodyPr wrap="none" lIns="91432" tIns="45716" rIns="91432" bIns="45716" anchor="ctr">
            <a:prstTxWarp prst="textNoShape">
              <a:avLst/>
            </a:prstTxWarp>
          </a:bodyPr>
          <a:lstStyle/>
          <a:p>
            <a:endParaRPr lang="en-US">
              <a:solidFill>
                <a:srgbClr val="000000"/>
              </a:solidFill>
            </a:endParaRPr>
          </a:p>
        </p:txBody>
      </p:sp>
      <p:sp>
        <p:nvSpPr>
          <p:cNvPr id="515084" name="Rectangle 12"/>
          <p:cNvSpPr>
            <a:spLocks noGrp="1" noChangeArrowheads="1"/>
          </p:cNvSpPr>
          <p:nvPr>
            <p:ph type="ctrTitle"/>
          </p:nvPr>
        </p:nvSpPr>
        <p:spPr>
          <a:xfrm>
            <a:off x="638175" y="1808295"/>
            <a:ext cx="7772400" cy="1462088"/>
          </a:xfrm>
        </p:spPr>
        <p:txBody>
          <a:bodyPr rIns="91432"/>
          <a:lstStyle>
            <a:lvl1pPr algn="ctr">
              <a:defRPr sz="4000"/>
            </a:lvl1pPr>
          </a:lstStyle>
          <a:p>
            <a:r>
              <a:rPr lang="en-US"/>
              <a:t>Click to edit Master title style</a:t>
            </a:r>
          </a:p>
        </p:txBody>
      </p:sp>
    </p:spTree>
    <p:extLst>
      <p:ext uri="{BB962C8B-B14F-4D97-AF65-F5344CB8AC3E}">
        <p14:creationId xmlns:p14="http://schemas.microsoft.com/office/powerpoint/2010/main" val="142981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en-US" dirty="0"/>
          </a:p>
        </p:txBody>
      </p:sp>
      <p:sp>
        <p:nvSpPr>
          <p:cNvPr id="3" name="Content Placeholder 2"/>
          <p:cNvSpPr>
            <a:spLocks noGrp="1"/>
          </p:cNvSpPr>
          <p:nvPr>
            <p:ph idx="1"/>
          </p:nvPr>
        </p:nvSpPr>
        <p:spPr>
          <a:xfrm>
            <a:off x="0" y="839463"/>
            <a:ext cx="9144000" cy="5648325"/>
          </a:xfrm>
        </p:spPr>
        <p:txBody>
          <a:bodyPr/>
          <a:lstStyle>
            <a:lvl1pPr>
              <a:defRPr sz="2400"/>
            </a:lvl1pPr>
            <a:lvl2pPr>
              <a:defRPr sz="2000"/>
            </a:lvl2pPr>
            <a:lvl3pPr>
              <a:defRPr sz="1800"/>
            </a:lvl3pPr>
            <a:lvl4pPr>
              <a:defRPr sz="1800"/>
            </a:lvl4pPr>
            <a:lvl5pPr>
              <a:defRPr sz="1600"/>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Tree>
    <p:extLst>
      <p:ext uri="{BB962C8B-B14F-4D97-AF65-F5344CB8AC3E}">
        <p14:creationId xmlns:p14="http://schemas.microsoft.com/office/powerpoint/2010/main" val="88709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en-US" dirty="0"/>
          </a:p>
        </p:txBody>
      </p:sp>
      <p:sp>
        <p:nvSpPr>
          <p:cNvPr id="3" name="Content Placeholder 2"/>
          <p:cNvSpPr>
            <a:spLocks noGrp="1"/>
          </p:cNvSpPr>
          <p:nvPr>
            <p:ph sz="half" idx="1"/>
          </p:nvPr>
        </p:nvSpPr>
        <p:spPr>
          <a:xfrm>
            <a:off x="0" y="866776"/>
            <a:ext cx="4495800" cy="564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866776"/>
            <a:ext cx="4495800" cy="564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Tree>
    <p:extLst>
      <p:ext uri="{BB962C8B-B14F-4D97-AF65-F5344CB8AC3E}">
        <p14:creationId xmlns:p14="http://schemas.microsoft.com/office/powerpoint/2010/main" val="131689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82" name="Rectangle 34"/>
          <p:cNvSpPr>
            <a:spLocks noChangeArrowheads="1"/>
          </p:cNvSpPr>
          <p:nvPr userDrawn="1"/>
        </p:nvSpPr>
        <p:spPr bwMode="auto">
          <a:xfrm>
            <a:off x="107950" y="131765"/>
            <a:ext cx="928688" cy="598487"/>
          </a:xfrm>
          <a:prstGeom prst="rect">
            <a:avLst/>
          </a:prstGeom>
          <a:gradFill rotWithShape="1">
            <a:gsLst>
              <a:gs pos="0">
                <a:srgbClr val="FE7519"/>
              </a:gs>
              <a:gs pos="100000">
                <a:schemeClr val="bg1"/>
              </a:gs>
            </a:gsLst>
            <a:lin ang="0" scaled="1"/>
          </a:gradFill>
          <a:ln w="9525">
            <a:noFill/>
            <a:round/>
            <a:headEnd/>
            <a:tailEnd/>
          </a:ln>
          <a:effectLst/>
        </p:spPr>
        <p:txBody>
          <a:bodyPr wrap="none" lIns="91432" tIns="45716" rIns="91432" bIns="45716" anchor="ctr">
            <a:prstTxWarp prst="textNoShape">
              <a:avLst/>
            </a:prstTxWarp>
          </a:bodyPr>
          <a:lstStyle/>
          <a:p>
            <a:endParaRPr lang="en-US">
              <a:solidFill>
                <a:srgbClr val="000000"/>
              </a:solidFill>
            </a:endParaRPr>
          </a:p>
        </p:txBody>
      </p:sp>
      <p:sp>
        <p:nvSpPr>
          <p:cNvPr id="514056" name="Rectangle 8"/>
          <p:cNvSpPr>
            <a:spLocks noGrp="1" noChangeArrowheads="1"/>
          </p:cNvSpPr>
          <p:nvPr>
            <p:ph type="title"/>
          </p:nvPr>
        </p:nvSpPr>
        <p:spPr bwMode="auto">
          <a:xfrm>
            <a:off x="312740" y="127002"/>
            <a:ext cx="8797925" cy="561975"/>
          </a:xfrm>
          <a:prstGeom prst="rect">
            <a:avLst/>
          </a:prstGeom>
          <a:noFill/>
          <a:ln w="9525">
            <a:noFill/>
            <a:miter lim="800000"/>
            <a:headEnd/>
            <a:tailEnd/>
          </a:ln>
          <a:effectLst/>
        </p:spPr>
        <p:txBody>
          <a:bodyPr vert="horz" wrap="square" lIns="91432" tIns="45716" rIns="35997" bIns="45716" numCol="1" anchor="b" anchorCtr="0" compatLnSpc="1">
            <a:prstTxWarp prst="textNoShape">
              <a:avLst/>
            </a:prstTxWarp>
          </a:bodyPr>
          <a:lstStyle/>
          <a:p>
            <a:pPr lvl="0"/>
            <a:r>
              <a:rPr lang="en-US" dirty="0"/>
              <a:t>Click to edit Master title style</a:t>
            </a:r>
          </a:p>
        </p:txBody>
      </p:sp>
      <p:sp>
        <p:nvSpPr>
          <p:cNvPr id="514057" name="Rectangle 9"/>
          <p:cNvSpPr>
            <a:spLocks noGrp="1" noChangeArrowheads="1"/>
          </p:cNvSpPr>
          <p:nvPr>
            <p:ph type="body" idx="1"/>
          </p:nvPr>
        </p:nvSpPr>
        <p:spPr bwMode="auto">
          <a:xfrm>
            <a:off x="0" y="866776"/>
            <a:ext cx="9144000" cy="5648325"/>
          </a:xfrm>
          <a:prstGeom prst="rect">
            <a:avLst/>
          </a:prstGeom>
          <a:noFill/>
          <a:ln w="9525">
            <a:noFill/>
            <a:miter lim="800000"/>
            <a:headEnd/>
            <a:tailEnd/>
          </a:ln>
          <a:effectLst/>
        </p:spPr>
        <p:txBody>
          <a:bodyPr vert="horz" wrap="square" lIns="91432" tIns="45716" rIns="53995" bIns="4571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4060" name="Rectangle 12"/>
          <p:cNvSpPr>
            <a:spLocks noChangeArrowheads="1"/>
          </p:cNvSpPr>
          <p:nvPr/>
        </p:nvSpPr>
        <p:spPr bwMode="gray">
          <a:xfrm>
            <a:off x="9527" y="638175"/>
            <a:ext cx="9123363" cy="46039"/>
          </a:xfrm>
          <a:prstGeom prst="rect">
            <a:avLst/>
          </a:prstGeom>
          <a:gradFill rotWithShape="0">
            <a:gsLst>
              <a:gs pos="0">
                <a:schemeClr val="bg2"/>
              </a:gs>
              <a:gs pos="100000">
                <a:srgbClr val="C0C0C0"/>
              </a:gs>
            </a:gsLst>
            <a:lin ang="0" scaled="1"/>
          </a:gradFill>
          <a:ln w="9525">
            <a:noFill/>
            <a:miter lim="800000"/>
            <a:headEnd/>
            <a:tailEnd/>
          </a:ln>
          <a:effectLst/>
        </p:spPr>
        <p:txBody>
          <a:bodyPr wrap="none" lIns="91432" tIns="45716" rIns="91432" bIns="45716" anchor="ctr">
            <a:prstTxWarp prst="textNoShape">
              <a:avLst/>
            </a:prstTxWarp>
          </a:bodyPr>
          <a:lstStyle/>
          <a:p>
            <a:pPr algn="ctr" eaLnBrk="1" hangingPunct="1"/>
            <a:endParaRPr kumimoji="1" lang="en-US" sz="2400" b="0" dirty="0">
              <a:solidFill>
                <a:srgbClr val="000000"/>
              </a:solidFill>
            </a:endParaRPr>
          </a:p>
        </p:txBody>
      </p:sp>
      <p:sp>
        <p:nvSpPr>
          <p:cNvPr id="514083" name="Rectangle 35"/>
          <p:cNvSpPr>
            <a:spLocks noChangeArrowheads="1"/>
          </p:cNvSpPr>
          <p:nvPr userDrawn="1"/>
        </p:nvSpPr>
        <p:spPr bwMode="auto">
          <a:xfrm rot="-5400000">
            <a:off x="-165895" y="378621"/>
            <a:ext cx="731839" cy="63500"/>
          </a:xfrm>
          <a:prstGeom prst="rect">
            <a:avLst/>
          </a:prstGeom>
          <a:gradFill rotWithShape="1">
            <a:gsLst>
              <a:gs pos="0">
                <a:schemeClr val="bg2"/>
              </a:gs>
              <a:gs pos="100000">
                <a:srgbClr val="808080"/>
              </a:gs>
            </a:gsLst>
            <a:lin ang="0" scaled="1"/>
          </a:gradFill>
          <a:ln w="9525">
            <a:noFill/>
            <a:round/>
            <a:headEnd/>
            <a:tailEnd/>
          </a:ln>
          <a:effectLst/>
        </p:spPr>
        <p:txBody>
          <a:bodyPr wrap="none" lIns="91432" tIns="45716" rIns="91432" bIns="45716" anchor="ctr">
            <a:prstTxWarp prst="textNoShape">
              <a:avLst/>
            </a:prstTxWarp>
          </a:bodyPr>
          <a:lstStyle/>
          <a:p>
            <a:endParaRPr lang="en-US">
              <a:solidFill>
                <a:srgbClr val="000000"/>
              </a:solidFill>
            </a:endParaRPr>
          </a:p>
        </p:txBody>
      </p:sp>
      <p:sp>
        <p:nvSpPr>
          <p:cNvPr id="10" name="Text Box 11"/>
          <p:cNvSpPr txBox="1">
            <a:spLocks noChangeArrowheads="1"/>
          </p:cNvSpPr>
          <p:nvPr userDrawn="1"/>
        </p:nvSpPr>
        <p:spPr bwMode="auto">
          <a:xfrm>
            <a:off x="5807041" y="6611070"/>
            <a:ext cx="3354601" cy="240884"/>
          </a:xfrm>
          <a:prstGeom prst="rect">
            <a:avLst/>
          </a:prstGeom>
          <a:noFill/>
          <a:ln w="9525">
            <a:noFill/>
            <a:miter lim="800000"/>
            <a:headEnd/>
            <a:tailEnd/>
          </a:ln>
          <a:effectLst/>
        </p:spPr>
        <p:txBody>
          <a:bodyPr wrap="square" lIns="91432" tIns="25198" rIns="91432" bIns="45716">
            <a:prstTxWarp prst="textNoShape">
              <a:avLst/>
            </a:prstTxWarp>
            <a:spAutoFit/>
          </a:bodyPr>
          <a:lstStyle/>
          <a:p>
            <a:pPr algn="r">
              <a:spcBef>
                <a:spcPct val="50000"/>
              </a:spcBef>
            </a:pPr>
            <a:r>
              <a:rPr lang="en-US" sz="1100" b="0" kern="1200" dirty="0" smtClean="0">
                <a:solidFill>
                  <a:schemeClr val="tx1"/>
                </a:solidFill>
                <a:latin typeface="Bradley Hand Bold"/>
                <a:ea typeface="+mn-ea"/>
                <a:cs typeface="Bradley Hand Bold"/>
              </a:rPr>
              <a:t>ACM</a:t>
            </a:r>
            <a:r>
              <a:rPr lang="en-US" sz="1100" b="0" kern="1200" baseline="0" dirty="0" smtClean="0">
                <a:solidFill>
                  <a:schemeClr val="tx1"/>
                </a:solidFill>
                <a:latin typeface="Bradley Hand Bold"/>
                <a:ea typeface="+mn-ea"/>
                <a:cs typeface="Bradley Hand Bold"/>
              </a:rPr>
              <a:t> MM 2016 – Brave New Ideas</a:t>
            </a:r>
            <a:endParaRPr lang="en-US" sz="300" b="0" dirty="0">
              <a:latin typeface="Bradley Hand Bold"/>
              <a:cs typeface="Bradley Hand Bold"/>
            </a:endParaRPr>
          </a:p>
        </p:txBody>
      </p:sp>
      <p:pic>
        <p:nvPicPr>
          <p:cNvPr id="11" name="Picture 31"/>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6710" y="6666616"/>
            <a:ext cx="1966912" cy="168275"/>
          </a:xfrm>
          <a:prstGeom prst="rect">
            <a:avLst/>
          </a:prstGeom>
          <a:noFill/>
          <a:ln w="9525">
            <a:noFill/>
            <a:round/>
            <a:headEnd/>
            <a:tailEnd/>
          </a:ln>
          <a:effectLst/>
        </p:spPr>
      </p:pic>
      <p:sp>
        <p:nvSpPr>
          <p:cNvPr id="13" name="Rectangle 21"/>
          <p:cNvSpPr>
            <a:spLocks noChangeArrowheads="1"/>
          </p:cNvSpPr>
          <p:nvPr userDrawn="1"/>
        </p:nvSpPr>
        <p:spPr bwMode="gray">
          <a:xfrm flipV="1">
            <a:off x="2014" y="6588125"/>
            <a:ext cx="9141985" cy="45719"/>
          </a:xfrm>
          <a:prstGeom prst="rect">
            <a:avLst/>
          </a:prstGeom>
          <a:gradFill rotWithShape="0">
            <a:gsLst>
              <a:gs pos="0">
                <a:schemeClr val="bg2"/>
              </a:gs>
              <a:gs pos="100000">
                <a:srgbClr val="C0C0C0"/>
              </a:gs>
            </a:gsLst>
            <a:lin ang="0" scaled="1"/>
          </a:gradFill>
          <a:ln w="9525">
            <a:noFill/>
            <a:miter lim="800000"/>
            <a:headEnd/>
            <a:tailEnd/>
          </a:ln>
          <a:effectLst/>
        </p:spPr>
        <p:txBody>
          <a:bodyPr rot="10800000" wrap="none" lIns="91432" tIns="45716" rIns="91432" bIns="45716" anchor="ctr">
            <a:prstTxWarp prst="textNoShape">
              <a:avLst/>
            </a:prstTxWarp>
          </a:bodyPr>
          <a:lstStyle/>
          <a:p>
            <a:pPr algn="ctr" eaLnBrk="1" hangingPunct="1"/>
            <a:endParaRPr kumimoji="1" lang="en-US" sz="2400" b="0" dirty="0"/>
          </a:p>
        </p:txBody>
      </p:sp>
    </p:spTree>
    <p:extLst>
      <p:ext uri="{BB962C8B-B14F-4D97-AF65-F5344CB8AC3E}">
        <p14:creationId xmlns:p14="http://schemas.microsoft.com/office/powerpoint/2010/main" val="18048041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hf sldNum="0" hdr="0"/>
  <p:txStyles>
    <p:titleStyle>
      <a:lvl1pPr algn="l" rtl="0" fontAlgn="base">
        <a:lnSpc>
          <a:spcPct val="80000"/>
        </a:lnSpc>
        <a:spcBef>
          <a:spcPct val="0"/>
        </a:spcBef>
        <a:spcAft>
          <a:spcPct val="0"/>
        </a:spcAft>
        <a:defRPr sz="2800">
          <a:solidFill>
            <a:schemeClr val="tx1"/>
          </a:solidFill>
          <a:latin typeface="+mj-lt"/>
          <a:ea typeface="+mj-ea"/>
          <a:cs typeface="+mj-cs"/>
        </a:defRPr>
      </a:lvl1pPr>
      <a:lvl2pPr algn="l" rtl="0" fontAlgn="base">
        <a:lnSpc>
          <a:spcPct val="80000"/>
        </a:lnSpc>
        <a:spcBef>
          <a:spcPct val="0"/>
        </a:spcBef>
        <a:spcAft>
          <a:spcPct val="0"/>
        </a:spcAft>
        <a:defRPr sz="3600">
          <a:solidFill>
            <a:schemeClr val="tx1"/>
          </a:solidFill>
          <a:latin typeface="Tahoma" charset="0"/>
        </a:defRPr>
      </a:lvl2pPr>
      <a:lvl3pPr algn="l" rtl="0" fontAlgn="base">
        <a:lnSpc>
          <a:spcPct val="80000"/>
        </a:lnSpc>
        <a:spcBef>
          <a:spcPct val="0"/>
        </a:spcBef>
        <a:spcAft>
          <a:spcPct val="0"/>
        </a:spcAft>
        <a:defRPr sz="3600">
          <a:solidFill>
            <a:schemeClr val="tx1"/>
          </a:solidFill>
          <a:latin typeface="Tahoma" charset="0"/>
        </a:defRPr>
      </a:lvl3pPr>
      <a:lvl4pPr algn="l" rtl="0" fontAlgn="base">
        <a:lnSpc>
          <a:spcPct val="80000"/>
        </a:lnSpc>
        <a:spcBef>
          <a:spcPct val="0"/>
        </a:spcBef>
        <a:spcAft>
          <a:spcPct val="0"/>
        </a:spcAft>
        <a:defRPr sz="3600">
          <a:solidFill>
            <a:schemeClr val="tx1"/>
          </a:solidFill>
          <a:latin typeface="Tahoma" charset="0"/>
        </a:defRPr>
      </a:lvl4pPr>
      <a:lvl5pPr algn="l" rtl="0" fontAlgn="base">
        <a:lnSpc>
          <a:spcPct val="80000"/>
        </a:lnSpc>
        <a:spcBef>
          <a:spcPct val="0"/>
        </a:spcBef>
        <a:spcAft>
          <a:spcPct val="0"/>
        </a:spcAft>
        <a:defRPr sz="3600">
          <a:solidFill>
            <a:schemeClr val="tx1"/>
          </a:solidFill>
          <a:latin typeface="Tahoma" charset="0"/>
        </a:defRPr>
      </a:lvl5pPr>
      <a:lvl6pPr marL="457159" algn="l" rtl="0" fontAlgn="base">
        <a:lnSpc>
          <a:spcPct val="80000"/>
        </a:lnSpc>
        <a:spcBef>
          <a:spcPct val="0"/>
        </a:spcBef>
        <a:spcAft>
          <a:spcPct val="0"/>
        </a:spcAft>
        <a:defRPr sz="3600">
          <a:solidFill>
            <a:schemeClr val="tx1"/>
          </a:solidFill>
          <a:latin typeface="Tahoma" charset="0"/>
        </a:defRPr>
      </a:lvl6pPr>
      <a:lvl7pPr marL="914317" algn="l" rtl="0" fontAlgn="base">
        <a:lnSpc>
          <a:spcPct val="80000"/>
        </a:lnSpc>
        <a:spcBef>
          <a:spcPct val="0"/>
        </a:spcBef>
        <a:spcAft>
          <a:spcPct val="0"/>
        </a:spcAft>
        <a:defRPr sz="3600">
          <a:solidFill>
            <a:schemeClr val="tx1"/>
          </a:solidFill>
          <a:latin typeface="Tahoma" charset="0"/>
        </a:defRPr>
      </a:lvl7pPr>
      <a:lvl8pPr marL="1371476" algn="l" rtl="0" fontAlgn="base">
        <a:lnSpc>
          <a:spcPct val="80000"/>
        </a:lnSpc>
        <a:spcBef>
          <a:spcPct val="0"/>
        </a:spcBef>
        <a:spcAft>
          <a:spcPct val="0"/>
        </a:spcAft>
        <a:defRPr sz="3600">
          <a:solidFill>
            <a:schemeClr val="tx1"/>
          </a:solidFill>
          <a:latin typeface="Tahoma" charset="0"/>
        </a:defRPr>
      </a:lvl8pPr>
      <a:lvl9pPr marL="1828635" algn="l" rtl="0" fontAlgn="base">
        <a:lnSpc>
          <a:spcPct val="80000"/>
        </a:lnSpc>
        <a:spcBef>
          <a:spcPct val="0"/>
        </a:spcBef>
        <a:spcAft>
          <a:spcPct val="0"/>
        </a:spcAft>
        <a:defRPr sz="3600">
          <a:solidFill>
            <a:schemeClr val="tx1"/>
          </a:solidFill>
          <a:latin typeface="Tahoma" charset="0"/>
        </a:defRPr>
      </a:lvl9pPr>
    </p:titleStyle>
    <p:bodyStyle>
      <a:lvl1pPr marL="342869" indent="-342869" algn="l" rtl="0" fontAlgn="base">
        <a:spcBef>
          <a:spcPct val="20000"/>
        </a:spcBef>
        <a:spcAft>
          <a:spcPct val="0"/>
        </a:spcAft>
        <a:buClr>
          <a:srgbClr val="FF6600"/>
        </a:buClr>
        <a:buSzPct val="120000"/>
        <a:buFont typeface="Wingdings" charset="2"/>
        <a:buChar char="§"/>
        <a:defRPr sz="2800">
          <a:solidFill>
            <a:schemeClr val="tx1"/>
          </a:solidFill>
          <a:latin typeface="+mn-lt"/>
          <a:ea typeface="+mn-ea"/>
          <a:cs typeface="+mn-cs"/>
        </a:defRPr>
      </a:lvl1pPr>
      <a:lvl2pPr marL="742882" indent="-285724" algn="l" rtl="0" fontAlgn="base">
        <a:spcBef>
          <a:spcPct val="20000"/>
        </a:spcBef>
        <a:spcAft>
          <a:spcPct val="0"/>
        </a:spcAft>
        <a:buClr>
          <a:srgbClr val="FF6600"/>
        </a:buClr>
        <a:buFont typeface="Tahoma" charset="0"/>
        <a:buChar char="−"/>
        <a:defRPr sz="2400">
          <a:solidFill>
            <a:schemeClr val="tx1"/>
          </a:solidFill>
          <a:latin typeface="+mn-lt"/>
          <a:ea typeface="ＭＳ Ｐゴシック" charset="-128"/>
        </a:defRPr>
      </a:lvl2pPr>
      <a:lvl3pPr marL="1142896" indent="-228579" algn="l" rtl="0" fontAlgn="base">
        <a:spcBef>
          <a:spcPct val="20000"/>
        </a:spcBef>
        <a:spcAft>
          <a:spcPct val="0"/>
        </a:spcAft>
        <a:buClr>
          <a:srgbClr val="FF6600"/>
        </a:buClr>
        <a:buChar char="•"/>
        <a:defRPr sz="2000">
          <a:solidFill>
            <a:schemeClr val="tx1"/>
          </a:solidFill>
          <a:latin typeface="+mn-lt"/>
          <a:ea typeface="ＭＳ Ｐゴシック" charset="-128"/>
        </a:defRPr>
      </a:lvl3pPr>
      <a:lvl4pPr marL="1600055" indent="-228579" algn="l" rtl="0" fontAlgn="base">
        <a:spcBef>
          <a:spcPct val="20000"/>
        </a:spcBef>
        <a:spcAft>
          <a:spcPct val="0"/>
        </a:spcAft>
        <a:buClr>
          <a:srgbClr val="FF6600"/>
        </a:buClr>
        <a:buFont typeface="Wingdings" charset="2"/>
        <a:buChar char="§"/>
        <a:defRPr sz="1900">
          <a:solidFill>
            <a:schemeClr val="tx1"/>
          </a:solidFill>
          <a:latin typeface="+mn-lt"/>
          <a:ea typeface="ＭＳ Ｐゴシック" charset="-128"/>
        </a:defRPr>
      </a:lvl4pPr>
      <a:lvl5pPr marL="2057213" indent="-228579" algn="l" rtl="0" fontAlgn="base">
        <a:spcBef>
          <a:spcPct val="20000"/>
        </a:spcBef>
        <a:spcAft>
          <a:spcPct val="0"/>
        </a:spcAft>
        <a:buClr>
          <a:schemeClr val="tx2"/>
        </a:buClr>
        <a:buSzPct val="50000"/>
        <a:buFont typeface="Wingdings" charset="2"/>
        <a:buChar char="q"/>
        <a:defRPr>
          <a:solidFill>
            <a:schemeClr val="tx1"/>
          </a:solidFill>
          <a:latin typeface="+mn-lt"/>
          <a:ea typeface="ＭＳ Ｐゴシック" charset="-128"/>
        </a:defRPr>
      </a:lvl5pPr>
      <a:lvl6pPr marL="2514372" indent="-228579" algn="l" rtl="0" fontAlgn="base">
        <a:spcBef>
          <a:spcPct val="20000"/>
        </a:spcBef>
        <a:spcAft>
          <a:spcPct val="0"/>
        </a:spcAft>
        <a:buClr>
          <a:schemeClr val="tx2"/>
        </a:buClr>
        <a:buSzPct val="50000"/>
        <a:buFont typeface="Wingdings" charset="2"/>
        <a:buChar char="q"/>
        <a:defRPr>
          <a:solidFill>
            <a:schemeClr val="tx1"/>
          </a:solidFill>
          <a:latin typeface="+mn-lt"/>
          <a:ea typeface="ＭＳ Ｐゴシック" charset="-128"/>
        </a:defRPr>
      </a:lvl6pPr>
      <a:lvl7pPr marL="2971531" indent="-228579" algn="l" rtl="0" fontAlgn="base">
        <a:spcBef>
          <a:spcPct val="20000"/>
        </a:spcBef>
        <a:spcAft>
          <a:spcPct val="0"/>
        </a:spcAft>
        <a:buClr>
          <a:schemeClr val="tx2"/>
        </a:buClr>
        <a:buSzPct val="50000"/>
        <a:buFont typeface="Wingdings" charset="2"/>
        <a:buChar char="q"/>
        <a:defRPr>
          <a:solidFill>
            <a:schemeClr val="tx1"/>
          </a:solidFill>
          <a:latin typeface="+mn-lt"/>
          <a:ea typeface="ＭＳ Ｐゴシック" charset="-128"/>
        </a:defRPr>
      </a:lvl7pPr>
      <a:lvl8pPr marL="3428689" indent="-228579" algn="l" rtl="0" fontAlgn="base">
        <a:spcBef>
          <a:spcPct val="20000"/>
        </a:spcBef>
        <a:spcAft>
          <a:spcPct val="0"/>
        </a:spcAft>
        <a:buClr>
          <a:schemeClr val="tx2"/>
        </a:buClr>
        <a:buSzPct val="50000"/>
        <a:buFont typeface="Wingdings" charset="2"/>
        <a:buChar char="q"/>
        <a:defRPr>
          <a:solidFill>
            <a:schemeClr val="tx1"/>
          </a:solidFill>
          <a:latin typeface="+mn-lt"/>
          <a:ea typeface="ＭＳ Ｐゴシック" charset="-128"/>
        </a:defRPr>
      </a:lvl8pPr>
      <a:lvl9pPr marL="3885848" indent="-228579" algn="l" rtl="0" fontAlgn="base">
        <a:spcBef>
          <a:spcPct val="20000"/>
        </a:spcBef>
        <a:spcAft>
          <a:spcPct val="0"/>
        </a:spcAft>
        <a:buClr>
          <a:schemeClr val="tx2"/>
        </a:buClr>
        <a:buSzPct val="50000"/>
        <a:buFont typeface="Wingdings" charset="2"/>
        <a:buChar char="q"/>
        <a:defRPr>
          <a:solidFill>
            <a:schemeClr val="tx1"/>
          </a:solidFill>
          <a:latin typeface="+mn-lt"/>
          <a:ea typeface="ＭＳ Ｐゴシック" charset="-128"/>
        </a:defRPr>
      </a:lvl9pPr>
    </p:bodyStyle>
    <p:otherStyle>
      <a:defPPr>
        <a:defRPr lang="en-US"/>
      </a:defPPr>
      <a:lvl1pPr marL="0" algn="l" defTabSz="457159" rtl="0" eaLnBrk="1" latinLnBrk="0" hangingPunct="1">
        <a:defRPr sz="1800" kern="1200">
          <a:solidFill>
            <a:schemeClr val="tx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17" algn="l" defTabSz="457159" rtl="0" eaLnBrk="1" latinLnBrk="0" hangingPunct="1">
        <a:defRPr sz="1800" kern="1200">
          <a:solidFill>
            <a:schemeClr val="tx1"/>
          </a:solidFill>
          <a:latin typeface="+mn-lt"/>
          <a:ea typeface="+mn-ea"/>
          <a:cs typeface="+mn-cs"/>
        </a:defRPr>
      </a:lvl3pPr>
      <a:lvl4pPr marL="1371476" algn="l" defTabSz="457159" rtl="0" eaLnBrk="1" latinLnBrk="0" hangingPunct="1">
        <a:defRPr sz="1800" kern="1200">
          <a:solidFill>
            <a:schemeClr val="tx1"/>
          </a:solidFill>
          <a:latin typeface="+mn-lt"/>
          <a:ea typeface="+mn-ea"/>
          <a:cs typeface="+mn-cs"/>
        </a:defRPr>
      </a:lvl4pPr>
      <a:lvl5pPr marL="1828635" algn="l" defTabSz="457159" rtl="0" eaLnBrk="1" latinLnBrk="0" hangingPunct="1">
        <a:defRPr sz="1800" kern="1200">
          <a:solidFill>
            <a:schemeClr val="tx1"/>
          </a:solidFill>
          <a:latin typeface="+mn-lt"/>
          <a:ea typeface="+mn-ea"/>
          <a:cs typeface="+mn-cs"/>
        </a:defRPr>
      </a:lvl5pPr>
      <a:lvl6pPr marL="2285793" algn="l" defTabSz="457159" rtl="0" eaLnBrk="1" latinLnBrk="0" hangingPunct="1">
        <a:defRPr sz="1800" kern="1200">
          <a:solidFill>
            <a:schemeClr val="tx1"/>
          </a:solidFill>
          <a:latin typeface="+mn-lt"/>
          <a:ea typeface="+mn-ea"/>
          <a:cs typeface="+mn-cs"/>
        </a:defRPr>
      </a:lvl6pPr>
      <a:lvl7pPr marL="2742952" algn="l" defTabSz="457159" rtl="0" eaLnBrk="1" latinLnBrk="0" hangingPunct="1">
        <a:defRPr sz="1800" kern="1200">
          <a:solidFill>
            <a:schemeClr val="tx1"/>
          </a:solidFill>
          <a:latin typeface="+mn-lt"/>
          <a:ea typeface="+mn-ea"/>
          <a:cs typeface="+mn-cs"/>
        </a:defRPr>
      </a:lvl7pPr>
      <a:lvl8pPr marL="3200110" algn="l" defTabSz="457159" rtl="0" eaLnBrk="1" latinLnBrk="0" hangingPunct="1">
        <a:defRPr sz="1800" kern="1200">
          <a:solidFill>
            <a:schemeClr val="tx1"/>
          </a:solidFill>
          <a:latin typeface="+mn-lt"/>
          <a:ea typeface="+mn-ea"/>
          <a:cs typeface="+mn-cs"/>
        </a:defRPr>
      </a:lvl8pPr>
      <a:lvl9pPr marL="3657268" algn="l" defTabSz="4571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42.jpeg"/></Relationships>
</file>

<file path=ppt/slides/_rels/slide2.xml.rels><?xml version="1.0" encoding="UTF-8" standalone="yes"?>
<Relationships xmlns="http://schemas.openxmlformats.org/package/2006/relationships"><Relationship Id="rId9" Type="http://schemas.microsoft.com/office/2007/relationships/media" Target="../media/media5.mp4"/><Relationship Id="rId20" Type="http://schemas.openxmlformats.org/officeDocument/2006/relationships/image" Target="../media/image19.png"/><Relationship Id="rId21" Type="http://schemas.openxmlformats.org/officeDocument/2006/relationships/image" Target="../media/image20.png"/><Relationship Id="rId10" Type="http://schemas.openxmlformats.org/officeDocument/2006/relationships/video" Target="../media/media5.mp4"/><Relationship Id="rId11" Type="http://schemas.microsoft.com/office/2007/relationships/media" Target="../media/media6.mp4"/><Relationship Id="rId12" Type="http://schemas.openxmlformats.org/officeDocument/2006/relationships/video" Target="../media/media6.mp4"/><Relationship Id="rId13" Type="http://schemas.openxmlformats.org/officeDocument/2006/relationships/slideLayout" Target="../slideLayouts/slideLayout2.xml"/><Relationship Id="rId14" Type="http://schemas.openxmlformats.org/officeDocument/2006/relationships/notesSlide" Target="../notesSlides/notesSlide1.xml"/><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 Id="rId3" Type="http://schemas.microsoft.com/office/2007/relationships/media" Target="../media/media2.mp4"/><Relationship Id="rId4" Type="http://schemas.openxmlformats.org/officeDocument/2006/relationships/video" Target="../media/media2.mp4"/><Relationship Id="rId5" Type="http://schemas.microsoft.com/office/2007/relationships/media" Target="../media/media3.mp4"/><Relationship Id="rId6" Type="http://schemas.openxmlformats.org/officeDocument/2006/relationships/video" Target="../media/media3.mp4"/><Relationship Id="rId7" Type="http://schemas.microsoft.com/office/2007/relationships/media" Target="../media/media4.mp4"/><Relationship Id="rId8" Type="http://schemas.openxmlformats.org/officeDocument/2006/relationships/video" Target="../media/media4.mp4"/></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microsoft.com/office/2007/relationships/media" Target="../media/media7.mp4"/><Relationship Id="rId2" Type="http://schemas.openxmlformats.org/officeDocument/2006/relationships/video" Target="../media/media7.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jpeg"/><Relationship Id="rId1" Type="http://schemas.microsoft.com/office/2007/relationships/media" Target="../media/media8.mp4"/><Relationship Id="rId2" Type="http://schemas.openxmlformats.org/officeDocument/2006/relationships/video" Target="../media/media8.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96887" y="2882467"/>
            <a:ext cx="8747113" cy="1268210"/>
          </a:xfrm>
        </p:spPr>
        <p:txBody>
          <a:bodyPr/>
          <a:lstStyle/>
          <a:p>
            <a:pPr algn="l">
              <a:lnSpc>
                <a:spcPct val="110000"/>
              </a:lnSpc>
            </a:pPr>
            <a:r>
              <a:rPr lang="en-US" sz="5700" dirty="0" smtClean="0">
                <a:latin typeface="Bradley Hand Bold"/>
                <a:cs typeface="Bradley Hand Bold"/>
              </a:rPr>
              <a:t>Multimedia </a:t>
            </a:r>
            <a:r>
              <a:rPr lang="en-US" sz="5700" dirty="0">
                <a:latin typeface="Bradley Hand Bold"/>
                <a:cs typeface="Bradley Hand Bold"/>
              </a:rPr>
              <a:t>and Medicine:</a:t>
            </a:r>
            <a:br>
              <a:rPr lang="en-US" sz="5700" dirty="0">
                <a:latin typeface="Bradley Hand Bold"/>
                <a:cs typeface="Bradley Hand Bold"/>
              </a:rPr>
            </a:br>
            <a:r>
              <a:rPr lang="en-US" sz="2900" dirty="0">
                <a:latin typeface="Bradley Hand Bold"/>
                <a:cs typeface="Bradley Hand Bold"/>
              </a:rPr>
              <a:t>Teammates for Better Disease Detection and Survival </a:t>
            </a:r>
            <a:r>
              <a:rPr lang="en-US" sz="5400" dirty="0">
                <a:latin typeface="Bradley Hand Bold"/>
                <a:cs typeface="Bradley Hand Bold"/>
              </a:rPr>
              <a:t/>
            </a:r>
            <a:br>
              <a:rPr lang="en-US" sz="5400" dirty="0">
                <a:latin typeface="Bradley Hand Bold"/>
                <a:cs typeface="Bradley Hand Bold"/>
              </a:rPr>
            </a:br>
            <a:endParaRPr lang="en-US" sz="1800" dirty="0">
              <a:latin typeface="Bradley Hand Bold"/>
              <a:cs typeface="Bradley Hand Bold"/>
            </a:endParaRPr>
          </a:p>
        </p:txBody>
      </p:sp>
      <p:pic>
        <p:nvPicPr>
          <p:cNvPr id="7" name="Picture 6" descr="shutterstock_Kaulitzki_15712248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75179" y="145646"/>
            <a:ext cx="1327365" cy="1769820"/>
          </a:xfrm>
          <a:prstGeom prst="rect">
            <a:avLst/>
          </a:prstGeom>
        </p:spPr>
      </p:pic>
      <p:sp>
        <p:nvSpPr>
          <p:cNvPr id="8" name="TextBox 7"/>
          <p:cNvSpPr txBox="1"/>
          <p:nvPr/>
        </p:nvSpPr>
        <p:spPr>
          <a:xfrm>
            <a:off x="396877" y="4423726"/>
            <a:ext cx="7186671" cy="860748"/>
          </a:xfrm>
          <a:prstGeom prst="rect">
            <a:avLst/>
          </a:prstGeom>
          <a:noFill/>
        </p:spPr>
        <p:txBody>
          <a:bodyPr wrap="none" rtlCol="0">
            <a:spAutoFit/>
          </a:bodyPr>
          <a:lstStyle/>
          <a:p>
            <a:pPr>
              <a:lnSpc>
                <a:spcPct val="120000"/>
              </a:lnSpc>
            </a:pPr>
            <a:r>
              <a:rPr lang="en-US" sz="1400" b="0" dirty="0"/>
              <a:t>Michael </a:t>
            </a:r>
            <a:r>
              <a:rPr lang="en-US" sz="1400" b="0" dirty="0" err="1" smtClean="0"/>
              <a:t>Riegler</a:t>
            </a:r>
            <a:r>
              <a:rPr lang="en-US" sz="1400" b="0" dirty="0" smtClean="0"/>
              <a:t>, </a:t>
            </a:r>
            <a:r>
              <a:rPr lang="en-US" sz="1400" b="0" dirty="0"/>
              <a:t>Mathias </a:t>
            </a:r>
            <a:r>
              <a:rPr lang="en-US" sz="1400" b="0" dirty="0" smtClean="0"/>
              <a:t>Lux, </a:t>
            </a:r>
            <a:r>
              <a:rPr lang="en-US" sz="1400" b="0" dirty="0"/>
              <a:t>Carsten </a:t>
            </a:r>
            <a:r>
              <a:rPr lang="en-US" sz="1400" b="0" dirty="0" smtClean="0"/>
              <a:t>Griwodz, </a:t>
            </a:r>
            <a:r>
              <a:rPr lang="en-US" sz="1400" b="0" dirty="0" err="1" smtClean="0"/>
              <a:t>Concetto</a:t>
            </a:r>
            <a:r>
              <a:rPr lang="en-US" sz="1400" b="0" dirty="0" smtClean="0"/>
              <a:t> </a:t>
            </a:r>
            <a:r>
              <a:rPr lang="en-US" sz="1400" b="0" dirty="0" err="1" smtClean="0"/>
              <a:t>Spampinato</a:t>
            </a:r>
            <a:r>
              <a:rPr lang="en-US" sz="1400" b="0" dirty="0" smtClean="0"/>
              <a:t>, Thomas </a:t>
            </a:r>
            <a:r>
              <a:rPr lang="en-US" sz="1400" b="0" dirty="0"/>
              <a:t>de </a:t>
            </a:r>
            <a:r>
              <a:rPr lang="en-US" sz="1400" b="0" dirty="0" smtClean="0"/>
              <a:t>Lange, </a:t>
            </a:r>
            <a:br>
              <a:rPr lang="en-US" sz="1400" b="0" dirty="0" smtClean="0"/>
            </a:br>
            <a:r>
              <a:rPr lang="en-US" sz="1400" b="0" dirty="0" err="1" smtClean="0"/>
              <a:t>Sigrun</a:t>
            </a:r>
            <a:r>
              <a:rPr lang="en-US" sz="1400" b="0" dirty="0" smtClean="0"/>
              <a:t> </a:t>
            </a:r>
            <a:r>
              <a:rPr lang="en-US" sz="1400" b="0" dirty="0"/>
              <a:t>L. </a:t>
            </a:r>
            <a:r>
              <a:rPr lang="en-US" sz="1400" b="0" dirty="0" err="1" smtClean="0"/>
              <a:t>Eskeland</a:t>
            </a:r>
            <a:r>
              <a:rPr lang="en-US" sz="1400" b="0" dirty="0" smtClean="0"/>
              <a:t>, Konstantin </a:t>
            </a:r>
            <a:r>
              <a:rPr lang="en-US" sz="1400" b="0" dirty="0" err="1" smtClean="0"/>
              <a:t>Pogorelov</a:t>
            </a:r>
            <a:r>
              <a:rPr lang="en-US" sz="1400" b="0" dirty="0" smtClean="0"/>
              <a:t>, </a:t>
            </a:r>
            <a:r>
              <a:rPr lang="en-US" sz="1400" b="0" dirty="0" err="1" smtClean="0"/>
              <a:t>Wallapak</a:t>
            </a:r>
            <a:r>
              <a:rPr lang="en-US" sz="1400" b="0" dirty="0" smtClean="0"/>
              <a:t> </a:t>
            </a:r>
            <a:r>
              <a:rPr lang="en-US" sz="1400" b="0" dirty="0" err="1" smtClean="0"/>
              <a:t>Tavanapong</a:t>
            </a:r>
            <a:r>
              <a:rPr lang="en-US" sz="1400" b="0" dirty="0" smtClean="0"/>
              <a:t>, </a:t>
            </a:r>
            <a:br>
              <a:rPr lang="en-US" sz="1400" b="0" dirty="0" smtClean="0"/>
            </a:br>
            <a:r>
              <a:rPr lang="en-US" sz="1400" b="0" dirty="0" smtClean="0"/>
              <a:t>Peter </a:t>
            </a:r>
            <a:r>
              <a:rPr lang="en-US" sz="1400" b="0" dirty="0"/>
              <a:t>T. </a:t>
            </a:r>
            <a:r>
              <a:rPr lang="en-US" sz="1400" b="0" dirty="0" smtClean="0"/>
              <a:t>Schmidt, Cathal Gurrin, Dag Johansen, </a:t>
            </a:r>
            <a:r>
              <a:rPr lang="en-US" sz="1400" b="0" dirty="0" err="1"/>
              <a:t>Håvard</a:t>
            </a:r>
            <a:r>
              <a:rPr lang="en-US" sz="1400" b="0" dirty="0"/>
              <a:t> </a:t>
            </a:r>
            <a:r>
              <a:rPr lang="en-US" sz="1400" b="0" dirty="0" smtClean="0"/>
              <a:t>Johansen, </a:t>
            </a:r>
            <a:r>
              <a:rPr lang="en-US" sz="1400" b="0" dirty="0" err="1"/>
              <a:t>Pål</a:t>
            </a:r>
            <a:r>
              <a:rPr lang="en-US" sz="1400" b="0" dirty="0"/>
              <a:t> Halvorsen </a:t>
            </a:r>
          </a:p>
        </p:txBody>
      </p:sp>
      <p:pic>
        <p:nvPicPr>
          <p:cNvPr id="19" name="pasted-image.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89267" y="6386170"/>
            <a:ext cx="513307" cy="448740"/>
          </a:xfrm>
          <a:prstGeom prst="rect">
            <a:avLst/>
          </a:prstGeom>
          <a:ln w="12700">
            <a:miter lim="400000"/>
          </a:ln>
        </p:spPr>
      </p:pic>
      <p:pic>
        <p:nvPicPr>
          <p:cNvPr id="21" name="pasted-image.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977" y="6466222"/>
            <a:ext cx="861589" cy="288636"/>
          </a:xfrm>
          <a:prstGeom prst="rect">
            <a:avLst/>
          </a:prstGeom>
          <a:ln w="12700">
            <a:miter lim="400000"/>
          </a:ln>
        </p:spPr>
      </p:pic>
      <p:pic>
        <p:nvPicPr>
          <p:cNvPr id="22" name="pasted-imag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2951" y="6512241"/>
            <a:ext cx="946128" cy="196598"/>
          </a:xfrm>
          <a:prstGeom prst="rect">
            <a:avLst/>
          </a:prstGeom>
          <a:ln w="12700">
            <a:miter lim="400000"/>
          </a:ln>
        </p:spPr>
      </p:pic>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43759" y="6428098"/>
            <a:ext cx="373103" cy="36488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56345" y="6463856"/>
            <a:ext cx="929000" cy="293369"/>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97091" y="6488800"/>
            <a:ext cx="1130782" cy="24348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55533" y="6512737"/>
            <a:ext cx="288651" cy="195606"/>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87050" y="6399692"/>
            <a:ext cx="399107" cy="421697"/>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14372" y="6494504"/>
            <a:ext cx="712535" cy="232073"/>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472762" y="6452124"/>
            <a:ext cx="700809" cy="316833"/>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06754" y="6412536"/>
            <a:ext cx="396009" cy="396009"/>
          </a:xfrm>
          <a:prstGeom prst="rect">
            <a:avLst/>
          </a:prstGeom>
        </p:spPr>
      </p:pic>
    </p:spTree>
    <p:extLst>
      <p:ext uri="{BB962C8B-B14F-4D97-AF65-F5344CB8AC3E}">
        <p14:creationId xmlns:p14="http://schemas.microsoft.com/office/powerpoint/2010/main" val="99343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err="1" smtClean="0">
                <a:latin typeface="Bradley Hand Bold"/>
                <a:cs typeface="Bradley Hand Bold"/>
              </a:rPr>
              <a:t>Eir</a:t>
            </a:r>
            <a:r>
              <a:rPr lang="en-US" sz="3600" dirty="0" smtClean="0"/>
              <a:t> </a:t>
            </a:r>
            <a:r>
              <a:rPr lang="en-US" sz="3200" dirty="0" smtClean="0"/>
              <a:t>detection </a:t>
            </a:r>
            <a:r>
              <a:rPr lang="en-US" sz="3200" dirty="0"/>
              <a:t>p</a:t>
            </a:r>
            <a:r>
              <a:rPr lang="en-US" sz="3200" dirty="0" smtClean="0"/>
              <a:t>erformance</a:t>
            </a:r>
            <a:endParaRPr lang="en-US" sz="3200" dirty="0"/>
          </a:p>
        </p:txBody>
      </p:sp>
      <p:sp>
        <p:nvSpPr>
          <p:cNvPr id="3" name="Content Placeholder 2"/>
          <p:cNvSpPr>
            <a:spLocks noGrp="1"/>
          </p:cNvSpPr>
          <p:nvPr>
            <p:ph sz="half" idx="1"/>
          </p:nvPr>
        </p:nvSpPr>
        <p:spPr>
          <a:xfrm>
            <a:off x="0" y="810076"/>
            <a:ext cx="9070248" cy="5648325"/>
          </a:xfrm>
        </p:spPr>
        <p:txBody>
          <a:bodyPr/>
          <a:lstStyle/>
          <a:p>
            <a:r>
              <a:rPr lang="en-US" sz="2400" dirty="0" smtClean="0"/>
              <a:t>ASU MAYO dataset</a:t>
            </a:r>
          </a:p>
          <a:p>
            <a:pPr lvl="1"/>
            <a:r>
              <a:rPr lang="en-US" sz="2000" i="1" dirty="0" smtClean="0"/>
              <a:t>polyps</a:t>
            </a:r>
          </a:p>
          <a:p>
            <a:pPr lvl="1"/>
            <a:r>
              <a:rPr lang="en-US" sz="2000" dirty="0" smtClean="0"/>
              <a:t>global features</a:t>
            </a:r>
          </a:p>
          <a:p>
            <a:pPr lvl="2"/>
            <a:r>
              <a:rPr lang="en-US" sz="1600" dirty="0"/>
              <a:t>recall: </a:t>
            </a:r>
            <a:r>
              <a:rPr lang="en-US" sz="1600" b="1" dirty="0" smtClean="0"/>
              <a:t>98.50%</a:t>
            </a:r>
            <a:r>
              <a:rPr lang="en-US" sz="1600" dirty="0"/>
              <a:t>, </a:t>
            </a:r>
            <a:r>
              <a:rPr lang="en-US" sz="1600" dirty="0" smtClean="0"/>
              <a:t>precision: </a:t>
            </a:r>
            <a:r>
              <a:rPr lang="en-US" sz="1600" b="1" dirty="0" smtClean="0"/>
              <a:t>93.88%</a:t>
            </a:r>
            <a:r>
              <a:rPr lang="en-US" sz="1600" dirty="0" smtClean="0"/>
              <a:t>, fps: </a:t>
            </a:r>
            <a:r>
              <a:rPr lang="en-US" sz="1600" b="1" dirty="0" smtClean="0"/>
              <a:t>~300</a:t>
            </a:r>
            <a:endParaRPr lang="en-US" sz="600" b="1" dirty="0" smtClean="0"/>
          </a:p>
          <a:p>
            <a:pPr lvl="1"/>
            <a:r>
              <a:rPr lang="en-US" sz="2000" dirty="0" smtClean="0"/>
              <a:t>neural networks </a:t>
            </a:r>
          </a:p>
          <a:p>
            <a:pPr lvl="2"/>
            <a:r>
              <a:rPr lang="en-US" sz="1600" dirty="0" smtClean="0"/>
              <a:t>recall: </a:t>
            </a:r>
            <a:r>
              <a:rPr lang="en-US" sz="1600" b="1" dirty="0" smtClean="0"/>
              <a:t>95.86%</a:t>
            </a:r>
            <a:r>
              <a:rPr lang="en-US" sz="1600" dirty="0" smtClean="0"/>
              <a:t>, precision: </a:t>
            </a:r>
            <a:r>
              <a:rPr lang="en-US" sz="1600" b="1" dirty="0" smtClean="0"/>
              <a:t>80.78%</a:t>
            </a:r>
            <a:r>
              <a:rPr lang="en-US" sz="1600" dirty="0" smtClean="0"/>
              <a:t>, fps: </a:t>
            </a:r>
            <a:r>
              <a:rPr lang="en-US" sz="1600" b="1" dirty="0" smtClean="0"/>
              <a:t>~40</a:t>
            </a:r>
            <a:r>
              <a:rPr lang="en-US" sz="1600" dirty="0" smtClean="0"/>
              <a:t/>
            </a:r>
            <a:br>
              <a:rPr lang="en-US" sz="1600" dirty="0" smtClean="0"/>
            </a:br>
            <a:endParaRPr lang="en-US" sz="1600" dirty="0" smtClean="0"/>
          </a:p>
          <a:p>
            <a:pPr lvl="1"/>
            <a:r>
              <a:rPr lang="en-US" sz="2000" dirty="0" smtClean="0"/>
              <a:t>no memory limitations</a:t>
            </a:r>
            <a:br>
              <a:rPr lang="en-US" sz="2000" dirty="0" smtClean="0"/>
            </a:br>
            <a:endParaRPr lang="en-US" sz="2000" dirty="0" smtClean="0"/>
          </a:p>
          <a:p>
            <a:r>
              <a:rPr lang="en-US" sz="2400" dirty="0" err="1" smtClean="0"/>
              <a:t>Vestre</a:t>
            </a:r>
            <a:r>
              <a:rPr lang="en-US" sz="2400" dirty="0" smtClean="0"/>
              <a:t> </a:t>
            </a:r>
            <a:r>
              <a:rPr lang="en-US" sz="2400" dirty="0" err="1" smtClean="0"/>
              <a:t>Viken</a:t>
            </a:r>
            <a:r>
              <a:rPr lang="en-US" sz="2400" dirty="0" smtClean="0"/>
              <a:t> multi-disease dataset</a:t>
            </a:r>
          </a:p>
          <a:p>
            <a:pPr lvl="1"/>
            <a:r>
              <a:rPr lang="en-US" sz="2000" i="1" dirty="0" smtClean="0"/>
              <a:t>polyps, z</a:t>
            </a:r>
            <a:r>
              <a:rPr lang="en-US" sz="2000" i="1" dirty="0"/>
              <a:t>-line, </a:t>
            </a:r>
            <a:r>
              <a:rPr lang="en-US" sz="2000" i="1" dirty="0" smtClean="0"/>
              <a:t>cecum, colon mucosa, tumor  </a:t>
            </a:r>
          </a:p>
          <a:p>
            <a:pPr lvl="1"/>
            <a:r>
              <a:rPr lang="en-US" sz="2000" dirty="0" smtClean="0"/>
              <a:t>global features</a:t>
            </a:r>
          </a:p>
          <a:p>
            <a:pPr lvl="2"/>
            <a:r>
              <a:rPr lang="en-US" sz="1600" dirty="0"/>
              <a:t>recall: </a:t>
            </a:r>
            <a:r>
              <a:rPr lang="en-US" sz="1600" b="1" dirty="0" smtClean="0"/>
              <a:t>96.90 </a:t>
            </a:r>
            <a:r>
              <a:rPr lang="en-US" sz="1600" b="1" dirty="0"/>
              <a:t>%</a:t>
            </a:r>
            <a:r>
              <a:rPr lang="en-US" sz="1600" dirty="0"/>
              <a:t>, </a:t>
            </a:r>
            <a:r>
              <a:rPr lang="en-US" sz="1600" dirty="0" smtClean="0"/>
              <a:t>precision: </a:t>
            </a:r>
            <a:r>
              <a:rPr lang="en-US" sz="1600" b="1" dirty="0" smtClean="0"/>
              <a:t>90.60%</a:t>
            </a:r>
            <a:r>
              <a:rPr lang="en-US" sz="1600" dirty="0" smtClean="0"/>
              <a:t>, fps: </a:t>
            </a:r>
            <a:r>
              <a:rPr lang="en-US" sz="1600" b="1" dirty="0" smtClean="0"/>
              <a:t>~30</a:t>
            </a:r>
          </a:p>
          <a:p>
            <a:pPr lvl="1"/>
            <a:r>
              <a:rPr lang="en-US" sz="2000" dirty="0" smtClean="0"/>
              <a:t>neural networks</a:t>
            </a:r>
          </a:p>
          <a:p>
            <a:pPr lvl="2"/>
            <a:r>
              <a:rPr lang="en-US" sz="1600" dirty="0"/>
              <a:t>recall: </a:t>
            </a:r>
            <a:r>
              <a:rPr lang="en-US" sz="1600" b="1" dirty="0" smtClean="0"/>
              <a:t>95.70%</a:t>
            </a:r>
            <a:r>
              <a:rPr lang="en-US" sz="1600" dirty="0"/>
              <a:t>, </a:t>
            </a:r>
            <a:r>
              <a:rPr lang="en-US" sz="1600" dirty="0" smtClean="0"/>
              <a:t>precision: </a:t>
            </a:r>
            <a:r>
              <a:rPr lang="en-US" sz="1600" b="1" dirty="0" smtClean="0"/>
              <a:t>87.20%</a:t>
            </a:r>
            <a:r>
              <a:rPr lang="en-US" sz="1600" dirty="0"/>
              <a:t>, fps: </a:t>
            </a:r>
            <a:r>
              <a:rPr lang="en-US" sz="1600" b="1" dirty="0"/>
              <a:t>~</a:t>
            </a:r>
            <a:r>
              <a:rPr lang="en-US" sz="1600" b="1" dirty="0" smtClean="0"/>
              <a:t>30</a:t>
            </a:r>
          </a:p>
        </p:txBody>
      </p:sp>
      <p:pic>
        <p:nvPicPr>
          <p:cNvPr id="4" name="Picture 3" descr="Chart1920x1080FPS.png"/>
          <p:cNvPicPr>
            <a:picLocks noChangeAspect="1"/>
          </p:cNvPicPr>
          <p:nvPr/>
        </p:nvPicPr>
        <p:blipFill rotWithShape="1">
          <a:blip r:embed="rId3" cstate="print">
            <a:extLst>
              <a:ext uri="{28A0092B-C50C-407E-A947-70E740481C1C}">
                <a14:useLocalDpi xmlns:a14="http://schemas.microsoft.com/office/drawing/2010/main"/>
              </a:ext>
            </a:extLst>
          </a:blip>
          <a:srcRect t="14300"/>
          <a:stretch/>
        </p:blipFill>
        <p:spPr>
          <a:xfrm>
            <a:off x="5672707" y="1073187"/>
            <a:ext cx="3510617" cy="1859796"/>
          </a:xfrm>
          <a:prstGeom prst="rect">
            <a:avLst/>
          </a:prstGeom>
        </p:spPr>
      </p:pic>
      <p:pic>
        <p:nvPicPr>
          <p:cNvPr id="5" name="Picture 4" descr="sixclasse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42271" y="4282662"/>
            <a:ext cx="3401729" cy="1859310"/>
          </a:xfrm>
          <a:prstGeom prst="rect">
            <a:avLst/>
          </a:prstGeom>
        </p:spPr>
      </p:pic>
      <p:pic>
        <p:nvPicPr>
          <p:cNvPr id="6" name="Picture 5" descr="polyp.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84325" y="918679"/>
            <a:ext cx="998864" cy="788372"/>
          </a:xfrm>
          <a:prstGeom prst="rect">
            <a:avLst/>
          </a:prstGeom>
        </p:spPr>
      </p:pic>
    </p:spTree>
    <p:extLst>
      <p:ext uri="{BB962C8B-B14F-4D97-AF65-F5344CB8AC3E}">
        <p14:creationId xmlns:p14="http://schemas.microsoft.com/office/powerpoint/2010/main" val="1192270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Open Challenges</a:t>
            </a:r>
            <a:endParaRPr lang="en-US" sz="3200" dirty="0"/>
          </a:p>
        </p:txBody>
      </p:sp>
      <p:sp>
        <p:nvSpPr>
          <p:cNvPr id="3" name="Content Placeholder 2"/>
          <p:cNvSpPr>
            <a:spLocks noGrp="1"/>
          </p:cNvSpPr>
          <p:nvPr>
            <p:ph sz="half" idx="1"/>
          </p:nvPr>
        </p:nvSpPr>
        <p:spPr>
          <a:xfrm>
            <a:off x="0" y="866776"/>
            <a:ext cx="9144000" cy="3907458"/>
          </a:xfrm>
        </p:spPr>
        <p:txBody>
          <a:bodyPr/>
          <a:lstStyle/>
          <a:p>
            <a:r>
              <a:rPr lang="en-US" sz="2400" dirty="0" smtClean="0"/>
              <a:t>Improve detection, localization and system performance</a:t>
            </a:r>
            <a:br>
              <a:rPr lang="en-US" sz="2400" dirty="0" smtClean="0"/>
            </a:br>
            <a:r>
              <a:rPr lang="en-US" sz="1200" dirty="0" smtClean="0"/>
              <a:t>(retrieval, machine learning, features, search, real-time, distributed computing, scale, visualization, neural networks, </a:t>
            </a:r>
            <a:br>
              <a:rPr lang="en-US" sz="1200" dirty="0" smtClean="0"/>
            </a:br>
            <a:r>
              <a:rPr lang="en-US" sz="1200" dirty="0" smtClean="0"/>
              <a:t>user interaction, object tracking, …)</a:t>
            </a:r>
            <a:br>
              <a:rPr lang="en-US" sz="1200" dirty="0" smtClean="0"/>
            </a:br>
            <a:endParaRPr lang="en-US" sz="1200" dirty="0" smtClean="0"/>
          </a:p>
          <a:p>
            <a:pPr marL="514350" indent="-514350">
              <a:buFont typeface="+mj-lt"/>
              <a:buAutoNum type="arabicPeriod"/>
            </a:pPr>
            <a:r>
              <a:rPr lang="en-US" sz="2400" dirty="0" smtClean="0"/>
              <a:t>Exploiting </a:t>
            </a:r>
            <a:r>
              <a:rPr lang="en-US" sz="2400" dirty="0"/>
              <a:t>domain expert </a:t>
            </a:r>
            <a:r>
              <a:rPr lang="en-US" sz="2400" dirty="0" smtClean="0"/>
              <a:t>knowledge – build data sets</a:t>
            </a:r>
          </a:p>
          <a:p>
            <a:pPr marL="514350" indent="-514350">
              <a:buFont typeface="+mj-lt"/>
              <a:buAutoNum type="arabicPeriod"/>
            </a:pPr>
            <a:r>
              <a:rPr lang="en-US" sz="2400" dirty="0" smtClean="0"/>
              <a:t>Integration of various data, multi-modality – new sensors</a:t>
            </a:r>
          </a:p>
          <a:p>
            <a:pPr marL="514350" indent="-514350">
              <a:buFont typeface="+mj-lt"/>
              <a:buAutoNum type="arabicPeriod"/>
            </a:pPr>
            <a:r>
              <a:rPr lang="en-US" sz="2400" dirty="0" smtClean="0"/>
              <a:t>Automated report system</a:t>
            </a:r>
          </a:p>
          <a:p>
            <a:pPr marL="514350" indent="-514350">
              <a:buFont typeface="+mj-lt"/>
              <a:buAutoNum type="arabicPeriod"/>
            </a:pPr>
            <a:r>
              <a:rPr lang="en-US" sz="2400" dirty="0" smtClean="0"/>
              <a:t>Patient context information</a:t>
            </a:r>
          </a:p>
          <a:p>
            <a:pPr marL="514350" indent="-514350">
              <a:buFont typeface="+mj-lt"/>
              <a:buAutoNum type="arabicPeriod"/>
            </a:pPr>
            <a:r>
              <a:rPr lang="en-US" sz="2400" dirty="0" smtClean="0"/>
              <a:t>Visualization, decision support</a:t>
            </a:r>
          </a:p>
          <a:p>
            <a:pPr marL="514350" indent="-514350">
              <a:buFont typeface="+mj-lt"/>
              <a:buAutoNum type="arabicPeriod"/>
            </a:pPr>
            <a:r>
              <a:rPr lang="en-US" sz="2400" dirty="0" smtClean="0"/>
              <a:t>Other areas in medicine</a:t>
            </a:r>
            <a:endParaRPr lang="en-US" sz="2400" dirty="0"/>
          </a:p>
          <a:p>
            <a:pPr marL="514350" indent="-514350">
              <a:buFont typeface="+mj-lt"/>
              <a:buAutoNum type="arabicPeriod"/>
            </a:pPr>
            <a:r>
              <a:rPr lang="en-US" sz="2400" dirty="0" smtClean="0"/>
              <a:t>…</a:t>
            </a:r>
          </a:p>
        </p:txBody>
      </p:sp>
      <p:grpSp>
        <p:nvGrpSpPr>
          <p:cNvPr id="11" name="Group 10"/>
          <p:cNvGrpSpPr/>
          <p:nvPr/>
        </p:nvGrpSpPr>
        <p:grpSpPr>
          <a:xfrm>
            <a:off x="147414" y="5091764"/>
            <a:ext cx="8788219" cy="1247421"/>
            <a:chOff x="158754" y="5091764"/>
            <a:chExt cx="8788219" cy="1247421"/>
          </a:xfrm>
          <a:effectLst>
            <a:outerShdw blurRad="50800" dist="139700" dir="2700000" algn="tl" rotWithShape="0">
              <a:prstClr val="black">
                <a:alpha val="40000"/>
              </a:prstClr>
            </a:outerShdw>
          </a:effectLst>
        </p:grpSpPr>
        <p:sp>
          <p:nvSpPr>
            <p:cNvPr id="7" name="Rounded Rectangle 6"/>
            <p:cNvSpPr/>
            <p:nvPr/>
          </p:nvSpPr>
          <p:spPr bwMode="auto">
            <a:xfrm>
              <a:off x="158754" y="5114441"/>
              <a:ext cx="8788219" cy="1224744"/>
            </a:xfrm>
            <a:prstGeom prst="roundRect">
              <a:avLst/>
            </a:prstGeom>
            <a:solidFill>
              <a:srgbClr val="FF99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Tahoma" charset="0"/>
              </a:endParaRPr>
            </a:p>
          </p:txBody>
        </p:sp>
        <p:sp>
          <p:nvSpPr>
            <p:cNvPr id="5" name="Chevron 4"/>
            <p:cNvSpPr/>
            <p:nvPr/>
          </p:nvSpPr>
          <p:spPr bwMode="auto">
            <a:xfrm>
              <a:off x="362867" y="5488664"/>
              <a:ext cx="1133963" cy="442269"/>
            </a:xfrm>
            <a:prstGeom prst="chevron">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Tahoma" charset="0"/>
              </a:endParaRPr>
            </a:p>
          </p:txBody>
        </p:sp>
        <p:sp>
          <p:nvSpPr>
            <p:cNvPr id="6" name="Title 4"/>
            <p:cNvSpPr txBox="1">
              <a:spLocks/>
            </p:cNvSpPr>
            <p:nvPr/>
          </p:nvSpPr>
          <p:spPr bwMode="auto">
            <a:xfrm>
              <a:off x="1660219" y="5091764"/>
              <a:ext cx="7252733" cy="1122679"/>
            </a:xfrm>
            <a:prstGeom prst="rect">
              <a:avLst/>
            </a:prstGeom>
            <a:noFill/>
            <a:ln w="9525">
              <a:noFill/>
              <a:miter lim="800000"/>
              <a:headEnd/>
              <a:tailEnd/>
            </a:ln>
            <a:effectLst/>
          </p:spPr>
          <p:txBody>
            <a:bodyPr vert="horz" wrap="square" lIns="91432" tIns="45716" rIns="35997" bIns="45716" numCol="1" anchor="b" anchorCtr="0" compatLnSpc="1">
              <a:prstTxWarp prst="textNoShape">
                <a:avLst/>
              </a:prstTxWarp>
            </a:bodyPr>
            <a:lstStyle>
              <a:lvl1pPr algn="l" rtl="0" fontAlgn="base">
                <a:lnSpc>
                  <a:spcPct val="80000"/>
                </a:lnSpc>
                <a:spcBef>
                  <a:spcPct val="0"/>
                </a:spcBef>
                <a:spcAft>
                  <a:spcPct val="0"/>
                </a:spcAft>
                <a:defRPr sz="2800">
                  <a:solidFill>
                    <a:schemeClr val="tx1"/>
                  </a:solidFill>
                  <a:latin typeface="+mj-lt"/>
                  <a:ea typeface="+mj-ea"/>
                  <a:cs typeface="+mj-cs"/>
                </a:defRPr>
              </a:lvl1pPr>
              <a:lvl2pPr algn="l" rtl="0" fontAlgn="base">
                <a:lnSpc>
                  <a:spcPct val="80000"/>
                </a:lnSpc>
                <a:spcBef>
                  <a:spcPct val="0"/>
                </a:spcBef>
                <a:spcAft>
                  <a:spcPct val="0"/>
                </a:spcAft>
                <a:defRPr sz="3600">
                  <a:solidFill>
                    <a:schemeClr val="tx1"/>
                  </a:solidFill>
                  <a:latin typeface="Tahoma" charset="0"/>
                </a:defRPr>
              </a:lvl2pPr>
              <a:lvl3pPr algn="l" rtl="0" fontAlgn="base">
                <a:lnSpc>
                  <a:spcPct val="80000"/>
                </a:lnSpc>
                <a:spcBef>
                  <a:spcPct val="0"/>
                </a:spcBef>
                <a:spcAft>
                  <a:spcPct val="0"/>
                </a:spcAft>
                <a:defRPr sz="3600">
                  <a:solidFill>
                    <a:schemeClr val="tx1"/>
                  </a:solidFill>
                  <a:latin typeface="Tahoma" charset="0"/>
                </a:defRPr>
              </a:lvl3pPr>
              <a:lvl4pPr algn="l" rtl="0" fontAlgn="base">
                <a:lnSpc>
                  <a:spcPct val="80000"/>
                </a:lnSpc>
                <a:spcBef>
                  <a:spcPct val="0"/>
                </a:spcBef>
                <a:spcAft>
                  <a:spcPct val="0"/>
                </a:spcAft>
                <a:defRPr sz="3600">
                  <a:solidFill>
                    <a:schemeClr val="tx1"/>
                  </a:solidFill>
                  <a:latin typeface="Tahoma" charset="0"/>
                </a:defRPr>
              </a:lvl4pPr>
              <a:lvl5pPr algn="l" rtl="0" fontAlgn="base">
                <a:lnSpc>
                  <a:spcPct val="80000"/>
                </a:lnSpc>
                <a:spcBef>
                  <a:spcPct val="0"/>
                </a:spcBef>
                <a:spcAft>
                  <a:spcPct val="0"/>
                </a:spcAft>
                <a:defRPr sz="3600">
                  <a:solidFill>
                    <a:schemeClr val="tx1"/>
                  </a:solidFill>
                  <a:latin typeface="Tahoma" charset="0"/>
                </a:defRPr>
              </a:lvl5pPr>
              <a:lvl6pPr marL="457159" algn="l" rtl="0" fontAlgn="base">
                <a:lnSpc>
                  <a:spcPct val="80000"/>
                </a:lnSpc>
                <a:spcBef>
                  <a:spcPct val="0"/>
                </a:spcBef>
                <a:spcAft>
                  <a:spcPct val="0"/>
                </a:spcAft>
                <a:defRPr sz="3600">
                  <a:solidFill>
                    <a:schemeClr val="tx1"/>
                  </a:solidFill>
                  <a:latin typeface="Tahoma" charset="0"/>
                </a:defRPr>
              </a:lvl6pPr>
              <a:lvl7pPr marL="914317" algn="l" rtl="0" fontAlgn="base">
                <a:lnSpc>
                  <a:spcPct val="80000"/>
                </a:lnSpc>
                <a:spcBef>
                  <a:spcPct val="0"/>
                </a:spcBef>
                <a:spcAft>
                  <a:spcPct val="0"/>
                </a:spcAft>
                <a:defRPr sz="3600">
                  <a:solidFill>
                    <a:schemeClr val="tx1"/>
                  </a:solidFill>
                  <a:latin typeface="Tahoma" charset="0"/>
                </a:defRPr>
              </a:lvl7pPr>
              <a:lvl8pPr marL="1371476" algn="l" rtl="0" fontAlgn="base">
                <a:lnSpc>
                  <a:spcPct val="80000"/>
                </a:lnSpc>
                <a:spcBef>
                  <a:spcPct val="0"/>
                </a:spcBef>
                <a:spcAft>
                  <a:spcPct val="0"/>
                </a:spcAft>
                <a:defRPr sz="3600">
                  <a:solidFill>
                    <a:schemeClr val="tx1"/>
                  </a:solidFill>
                  <a:latin typeface="Tahoma" charset="0"/>
                </a:defRPr>
              </a:lvl8pPr>
              <a:lvl9pPr marL="1828635" algn="l" rtl="0" fontAlgn="base">
                <a:lnSpc>
                  <a:spcPct val="80000"/>
                </a:lnSpc>
                <a:spcBef>
                  <a:spcPct val="0"/>
                </a:spcBef>
                <a:spcAft>
                  <a:spcPct val="0"/>
                </a:spcAft>
                <a:defRPr sz="3600">
                  <a:solidFill>
                    <a:schemeClr val="tx1"/>
                  </a:solidFill>
                  <a:latin typeface="Tahoma" charset="0"/>
                </a:defRPr>
              </a:lvl9pPr>
            </a:lstStyle>
            <a:p>
              <a:pPr>
                <a:lnSpc>
                  <a:spcPct val="110000"/>
                </a:lnSpc>
              </a:pPr>
              <a:r>
                <a:rPr lang="en-US" sz="4400" dirty="0" smtClean="0">
                  <a:latin typeface="Bradley Hand Bold"/>
                  <a:cs typeface="Bradley Hand Bold"/>
                </a:rPr>
                <a:t>Multimedia and Medicine:</a:t>
              </a:r>
              <a:br>
                <a:rPr lang="en-US" sz="4400" dirty="0" smtClean="0">
                  <a:latin typeface="Bradley Hand Bold"/>
                  <a:cs typeface="Bradley Hand Bold"/>
                </a:rPr>
              </a:br>
              <a:r>
                <a:rPr lang="en-US" sz="2400" dirty="0" smtClean="0">
                  <a:latin typeface="Bradley Hand Bold"/>
                  <a:cs typeface="Bradley Hand Bold"/>
                </a:rPr>
                <a:t>Teammates for Better Disease Detection and Survival </a:t>
              </a:r>
              <a:endParaRPr lang="en-US" sz="1400" dirty="0">
                <a:latin typeface="Bradley Hand Bold"/>
                <a:cs typeface="Bradley Hand Bold"/>
              </a:endParaRPr>
            </a:p>
          </p:txBody>
        </p:sp>
      </p:grpSp>
    </p:spTree>
    <p:extLst>
      <p:ext uri="{BB962C8B-B14F-4D97-AF65-F5344CB8AC3E}">
        <p14:creationId xmlns:p14="http://schemas.microsoft.com/office/powerpoint/2010/main" val="1088269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2"/>
          <p:cNvSpPr>
            <a:spLocks noGrp="1" noChangeArrowheads="1"/>
          </p:cNvSpPr>
          <p:nvPr>
            <p:ph type="title"/>
          </p:nvPr>
        </p:nvSpPr>
        <p:spPr/>
        <p:txBody>
          <a:bodyPr/>
          <a:lstStyle/>
          <a:p>
            <a:r>
              <a:rPr lang="en-US" sz="3200" dirty="0"/>
              <a:t>Questions?? Comments?</a:t>
            </a:r>
            <a:r>
              <a:rPr lang="en-US" sz="3200" dirty="0" smtClean="0"/>
              <a:t>? Ideas??</a:t>
            </a:r>
            <a:endParaRPr lang="en-US" sz="3200" dirty="0"/>
          </a:p>
        </p:txBody>
      </p:sp>
      <p:grpSp>
        <p:nvGrpSpPr>
          <p:cNvPr id="4" name="Group 3"/>
          <p:cNvGrpSpPr/>
          <p:nvPr/>
        </p:nvGrpSpPr>
        <p:grpSpPr>
          <a:xfrm rot="1814453">
            <a:off x="898294" y="2463600"/>
            <a:ext cx="4002822" cy="2738391"/>
            <a:chOff x="1405221" y="1546148"/>
            <a:chExt cx="6276667" cy="4142092"/>
          </a:xfrm>
        </p:grpSpPr>
        <p:pic>
          <p:nvPicPr>
            <p:cNvPr id="5" name="Picture 4"/>
            <p:cNvPicPr>
              <a:picLocks noChangeAspect="1"/>
            </p:cNvPicPr>
            <p:nvPr/>
          </p:nvPicPr>
          <p:blipFill>
            <a:blip r:embed="rId2"/>
            <a:stretch>
              <a:fillRect/>
            </a:stretch>
          </p:blipFill>
          <p:spPr>
            <a:xfrm flipH="1">
              <a:off x="1405221" y="1546148"/>
              <a:ext cx="6276667" cy="4142092"/>
            </a:xfrm>
            <a:prstGeom prst="rect">
              <a:avLst/>
            </a:prstGeom>
            <a:effectLst>
              <a:outerShdw blurRad="50800" dist="127000" dir="2700000" algn="tl" rotWithShape="0">
                <a:prstClr val="black">
                  <a:alpha val="40000"/>
                </a:prstClr>
              </a:outerShdw>
            </a:effectLst>
          </p:spPr>
        </p:pic>
        <p:sp>
          <p:nvSpPr>
            <p:cNvPr id="6" name="TextBox 5"/>
            <p:cNvSpPr txBox="1"/>
            <p:nvPr/>
          </p:nvSpPr>
          <p:spPr>
            <a:xfrm rot="19609785">
              <a:off x="2643809" y="3313219"/>
              <a:ext cx="1534774" cy="395711"/>
            </a:xfrm>
            <a:prstGeom prst="rect">
              <a:avLst/>
            </a:prstGeom>
            <a:noFill/>
          </p:spPr>
          <p:txBody>
            <a:bodyPr wrap="none" rtlCol="0">
              <a:spAutoFit/>
            </a:bodyPr>
            <a:lstStyle/>
            <a:p>
              <a:r>
                <a:rPr lang="en-US" sz="1100" dirty="0" smtClean="0">
                  <a:solidFill>
                    <a:schemeClr val="accent3"/>
                  </a:solidFill>
                </a:rPr>
                <a:t>Multimedia</a:t>
              </a:r>
              <a:endParaRPr lang="en-US" sz="1100" dirty="0">
                <a:solidFill>
                  <a:schemeClr val="accent3"/>
                </a:solidFill>
              </a:endParaRPr>
            </a:p>
          </p:txBody>
        </p:sp>
        <p:sp>
          <p:nvSpPr>
            <p:cNvPr id="7" name="TextBox 6"/>
            <p:cNvSpPr txBox="1"/>
            <p:nvPr/>
          </p:nvSpPr>
          <p:spPr>
            <a:xfrm rot="19609785">
              <a:off x="5001285" y="3114737"/>
              <a:ext cx="1280743" cy="395711"/>
            </a:xfrm>
            <a:prstGeom prst="rect">
              <a:avLst/>
            </a:prstGeom>
            <a:noFill/>
          </p:spPr>
          <p:txBody>
            <a:bodyPr wrap="none" rtlCol="0">
              <a:spAutoFit/>
            </a:bodyPr>
            <a:lstStyle/>
            <a:p>
              <a:r>
                <a:rPr lang="en-US" sz="1100" dirty="0" smtClean="0">
                  <a:solidFill>
                    <a:schemeClr val="accent3"/>
                  </a:solidFill>
                </a:rPr>
                <a:t>Medicine</a:t>
              </a:r>
              <a:endParaRPr lang="en-US" sz="1100" dirty="0">
                <a:solidFill>
                  <a:schemeClr val="accent3"/>
                </a:solidFill>
              </a:endParaRPr>
            </a:p>
          </p:txBody>
        </p:sp>
      </p:grpSp>
      <p:pic>
        <p:nvPicPr>
          <p:cNvPr id="2" name="Picture 1" descr="image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1974" y="1933600"/>
            <a:ext cx="3488490" cy="3488490"/>
          </a:xfrm>
          <a:prstGeom prst="rect">
            <a:avLst/>
          </a:prstGeom>
        </p:spPr>
      </p:pic>
    </p:spTree>
    <p:extLst>
      <p:ext uri="{BB962C8B-B14F-4D97-AF65-F5344CB8AC3E}">
        <p14:creationId xmlns:p14="http://schemas.microsoft.com/office/powerpoint/2010/main" val="77381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Multimedia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Medicine (colon example)</a:t>
            </a:r>
            <a:endParaRPr lang="en-US" dirty="0"/>
          </a:p>
        </p:txBody>
      </p:sp>
      <p:sp>
        <p:nvSpPr>
          <p:cNvPr id="3" name="TextBox 2"/>
          <p:cNvSpPr txBox="1"/>
          <p:nvPr/>
        </p:nvSpPr>
        <p:spPr>
          <a:xfrm>
            <a:off x="40532" y="2769543"/>
            <a:ext cx="8702560" cy="523220"/>
          </a:xfrm>
          <a:prstGeom prst="rect">
            <a:avLst/>
          </a:prstGeom>
          <a:noFill/>
        </p:spPr>
        <p:txBody>
          <a:bodyPr wrap="none" rtlCol="0">
            <a:spAutoFit/>
          </a:bodyPr>
          <a:lstStyle/>
          <a:p>
            <a:r>
              <a:rPr lang="en-US" sz="1400" b="0" dirty="0" smtClean="0"/>
              <a:t>systems, applications, information/image retrieval, machine learning, feature extraction, 3D reconstruction, </a:t>
            </a:r>
            <a:br>
              <a:rPr lang="en-US" sz="1400" b="0" dirty="0" smtClean="0"/>
            </a:br>
            <a:r>
              <a:rPr lang="en-US" sz="1400" b="0" dirty="0" smtClean="0"/>
              <a:t>signal processing, real-time, scale, visualization, object/abnormality detection, social sensing, …</a:t>
            </a:r>
            <a:endParaRPr lang="en-US" sz="1400" b="0" dirty="0"/>
          </a:p>
        </p:txBody>
      </p:sp>
      <p:sp>
        <p:nvSpPr>
          <p:cNvPr id="2" name="Title 1"/>
          <p:cNvSpPr>
            <a:spLocks noGrp="1"/>
          </p:cNvSpPr>
          <p:nvPr>
            <p:ph type="title"/>
          </p:nvPr>
        </p:nvSpPr>
        <p:spPr/>
        <p:txBody>
          <a:bodyPr/>
          <a:lstStyle/>
          <a:p>
            <a:r>
              <a:rPr lang="en-US" sz="3200" dirty="0" smtClean="0"/>
              <a:t>Multimedia  &amp;  Medicine</a:t>
            </a:r>
            <a:endParaRPr lang="en-US" sz="3200" dirty="0"/>
          </a:p>
        </p:txBody>
      </p:sp>
      <p:pic>
        <p:nvPicPr>
          <p:cNvPr id="6" name="poly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53171" y="4649073"/>
            <a:ext cx="2148766" cy="1816381"/>
          </a:xfrm>
          <a:prstGeom prst="rect">
            <a:avLst/>
          </a:prstGeom>
        </p:spPr>
      </p:pic>
      <p:pic>
        <p:nvPicPr>
          <p:cNvPr id="12" name="UlcerativeColitis.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3322521" y="4645673"/>
            <a:ext cx="2052475" cy="1821770"/>
          </a:xfrm>
          <a:prstGeom prst="rect">
            <a:avLst/>
          </a:prstGeom>
        </p:spPr>
      </p:pic>
      <p:pic>
        <p:nvPicPr>
          <p:cNvPr id="13" name="ChronsDisease.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6297286" y="4645011"/>
            <a:ext cx="2105401" cy="1833028"/>
          </a:xfrm>
          <a:prstGeom prst="rect">
            <a:avLst/>
          </a:prstGeom>
        </p:spPr>
      </p:pic>
      <p:sp>
        <p:nvSpPr>
          <p:cNvPr id="14" name="TextBox 13"/>
          <p:cNvSpPr txBox="1"/>
          <p:nvPr/>
        </p:nvSpPr>
        <p:spPr>
          <a:xfrm>
            <a:off x="68028" y="4354636"/>
            <a:ext cx="611065" cy="307777"/>
          </a:xfrm>
          <a:prstGeom prst="rect">
            <a:avLst/>
          </a:prstGeom>
          <a:noFill/>
        </p:spPr>
        <p:txBody>
          <a:bodyPr wrap="none" rtlCol="0">
            <a:spAutoFit/>
          </a:bodyPr>
          <a:lstStyle/>
          <a:p>
            <a:r>
              <a:rPr lang="en-US" sz="1400" b="0" dirty="0" smtClean="0"/>
              <a:t>polyp</a:t>
            </a:r>
            <a:endParaRPr lang="en-US" sz="1400" b="0" dirty="0"/>
          </a:p>
        </p:txBody>
      </p:sp>
      <p:sp>
        <p:nvSpPr>
          <p:cNvPr id="15" name="TextBox 14"/>
          <p:cNvSpPr txBox="1"/>
          <p:nvPr/>
        </p:nvSpPr>
        <p:spPr>
          <a:xfrm>
            <a:off x="3225445" y="4336932"/>
            <a:ext cx="1460443" cy="307777"/>
          </a:xfrm>
          <a:prstGeom prst="rect">
            <a:avLst/>
          </a:prstGeom>
          <a:noFill/>
        </p:spPr>
        <p:txBody>
          <a:bodyPr wrap="none" rtlCol="0">
            <a:spAutoFit/>
          </a:bodyPr>
          <a:lstStyle/>
          <a:p>
            <a:r>
              <a:rPr lang="en-US" sz="1400" b="0" dirty="0" smtClean="0"/>
              <a:t>Ulcerative colitis</a:t>
            </a:r>
            <a:endParaRPr lang="en-US" sz="1400" b="0" dirty="0"/>
          </a:p>
        </p:txBody>
      </p:sp>
      <p:sp>
        <p:nvSpPr>
          <p:cNvPr id="16" name="TextBox 15"/>
          <p:cNvSpPr txBox="1"/>
          <p:nvPr/>
        </p:nvSpPr>
        <p:spPr>
          <a:xfrm>
            <a:off x="6219117" y="4336932"/>
            <a:ext cx="1411877" cy="307777"/>
          </a:xfrm>
          <a:prstGeom prst="rect">
            <a:avLst/>
          </a:prstGeom>
          <a:noFill/>
        </p:spPr>
        <p:txBody>
          <a:bodyPr wrap="none" rtlCol="0">
            <a:spAutoFit/>
          </a:bodyPr>
          <a:lstStyle/>
          <a:p>
            <a:r>
              <a:rPr lang="en-US" sz="1400" b="0" dirty="0" err="1"/>
              <a:t>Crohn's</a:t>
            </a:r>
            <a:r>
              <a:rPr lang="en-US" sz="1400" b="0" dirty="0"/>
              <a:t> disease</a:t>
            </a:r>
          </a:p>
        </p:txBody>
      </p:sp>
      <p:pic>
        <p:nvPicPr>
          <p:cNvPr id="25" name="pedestrian-abnormality-detection.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6650891" y="1359010"/>
            <a:ext cx="1713378" cy="1401856"/>
          </a:xfrm>
          <a:prstGeom prst="rect">
            <a:avLst/>
          </a:prstGeom>
        </p:spPr>
      </p:pic>
      <p:pic>
        <p:nvPicPr>
          <p:cNvPr id="7" name="track-people-shorter.mp4">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3082839" y="1359010"/>
            <a:ext cx="2481946" cy="1396094"/>
          </a:xfrm>
          <a:prstGeom prst="rect">
            <a:avLst/>
          </a:prstGeom>
        </p:spPr>
      </p:pic>
      <p:pic>
        <p:nvPicPr>
          <p:cNvPr id="8" name="detect-count-cars-shorter.mp4">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20"/>
          <a:stretch>
            <a:fillRect/>
          </a:stretch>
        </p:blipFill>
        <p:spPr>
          <a:xfrm>
            <a:off x="135116" y="1359010"/>
            <a:ext cx="1861618" cy="1396213"/>
          </a:xfrm>
          <a:prstGeom prst="rect">
            <a:avLst/>
          </a:prstGeom>
        </p:spPr>
      </p:pic>
      <p:grpSp>
        <p:nvGrpSpPr>
          <p:cNvPr id="11" name="Group 10"/>
          <p:cNvGrpSpPr/>
          <p:nvPr/>
        </p:nvGrpSpPr>
        <p:grpSpPr>
          <a:xfrm rot="1814453">
            <a:off x="1588416" y="1657729"/>
            <a:ext cx="5709608" cy="3898953"/>
            <a:chOff x="1405221" y="1546148"/>
            <a:chExt cx="6276667" cy="4142092"/>
          </a:xfrm>
        </p:grpSpPr>
        <p:pic>
          <p:nvPicPr>
            <p:cNvPr id="9" name="Picture 8"/>
            <p:cNvPicPr>
              <a:picLocks noChangeAspect="1"/>
            </p:cNvPicPr>
            <p:nvPr/>
          </p:nvPicPr>
          <p:blipFill>
            <a:blip r:embed="rId21"/>
            <a:stretch>
              <a:fillRect/>
            </a:stretch>
          </p:blipFill>
          <p:spPr>
            <a:xfrm flipH="1">
              <a:off x="1405221" y="1546148"/>
              <a:ext cx="6276667" cy="4142092"/>
            </a:xfrm>
            <a:prstGeom prst="rect">
              <a:avLst/>
            </a:prstGeom>
            <a:effectLst>
              <a:outerShdw blurRad="50800" dist="127000" dir="2700000" algn="tl" rotWithShape="0">
                <a:prstClr val="black">
                  <a:alpha val="40000"/>
                </a:prstClr>
              </a:outerShdw>
            </a:effectLst>
          </p:spPr>
        </p:pic>
        <p:sp>
          <p:nvSpPr>
            <p:cNvPr id="10" name="TextBox 9"/>
            <p:cNvSpPr txBox="1"/>
            <p:nvPr/>
          </p:nvSpPr>
          <p:spPr>
            <a:xfrm rot="19609785">
              <a:off x="2741332" y="3341797"/>
              <a:ext cx="1339729" cy="338554"/>
            </a:xfrm>
            <a:prstGeom prst="rect">
              <a:avLst/>
            </a:prstGeom>
            <a:noFill/>
          </p:spPr>
          <p:txBody>
            <a:bodyPr wrap="none" rtlCol="0">
              <a:spAutoFit/>
            </a:bodyPr>
            <a:lstStyle/>
            <a:p>
              <a:r>
                <a:rPr lang="en-US" sz="1400" dirty="0" smtClean="0">
                  <a:solidFill>
                    <a:schemeClr val="accent3"/>
                  </a:solidFill>
                </a:rPr>
                <a:t>Multimedia</a:t>
              </a:r>
              <a:endParaRPr lang="en-US" sz="1400" dirty="0">
                <a:solidFill>
                  <a:schemeClr val="accent3"/>
                </a:solidFill>
              </a:endParaRPr>
            </a:p>
          </p:txBody>
        </p:sp>
        <p:sp>
          <p:nvSpPr>
            <p:cNvPr id="20" name="TextBox 19"/>
            <p:cNvSpPr txBox="1"/>
            <p:nvPr/>
          </p:nvSpPr>
          <p:spPr>
            <a:xfrm rot="19609785">
              <a:off x="5089612" y="3143316"/>
              <a:ext cx="1104088" cy="338554"/>
            </a:xfrm>
            <a:prstGeom prst="rect">
              <a:avLst/>
            </a:prstGeom>
            <a:noFill/>
          </p:spPr>
          <p:txBody>
            <a:bodyPr wrap="none" rtlCol="0">
              <a:spAutoFit/>
            </a:bodyPr>
            <a:lstStyle/>
            <a:p>
              <a:r>
                <a:rPr lang="en-US" sz="1400" dirty="0" smtClean="0">
                  <a:solidFill>
                    <a:schemeClr val="accent3"/>
                  </a:solidFill>
                </a:rPr>
                <a:t>Medicine</a:t>
              </a:r>
              <a:endParaRPr lang="en-US" sz="1400" dirty="0">
                <a:solidFill>
                  <a:schemeClr val="accent3"/>
                </a:solidFill>
              </a:endParaRPr>
            </a:p>
          </p:txBody>
        </p:sp>
      </p:grpSp>
    </p:spTree>
    <p:extLst>
      <p:ext uri="{BB962C8B-B14F-4D97-AF65-F5344CB8AC3E}">
        <p14:creationId xmlns:p14="http://schemas.microsoft.com/office/powerpoint/2010/main" val="4203664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2" fill="hold"/>
                                        <p:tgtEl>
                                          <p:spTgt spid="8"/>
                                        </p:tgtEl>
                                      </p:cBhvr>
                                    </p:cmd>
                                  </p:childTnLst>
                                </p:cTn>
                              </p:par>
                              <p:par>
                                <p:cTn id="7" presetID="1" presetClass="mediacall" presetSubtype="0" fill="hold" nodeType="withEffect">
                                  <p:stCondLst>
                                    <p:cond delay="0"/>
                                  </p:stCondLst>
                                  <p:childTnLst>
                                    <p:cmd type="call" cmd="playFrom(0.0)">
                                      <p:cBhvr>
                                        <p:cTn id="8" dur="4153" fill="hold"/>
                                        <p:tgtEl>
                                          <p:spTgt spid="7"/>
                                        </p:tgtEl>
                                      </p:cBhvr>
                                    </p:cmd>
                                  </p:childTnLst>
                                </p:cTn>
                              </p:par>
                              <p:par>
                                <p:cTn id="9" presetID="1" presetClass="mediacall" presetSubtype="0" fill="hold" nodeType="withEffect">
                                  <p:stCondLst>
                                    <p:cond delay="0"/>
                                  </p:stCondLst>
                                  <p:childTnLst>
                                    <p:cmd type="call" cmd="playFrom(0.0)">
                                      <p:cBhvr>
                                        <p:cTn id="10" dur="7900" fill="hold"/>
                                        <p:tgtEl>
                                          <p:spTgt spid="25"/>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0"/>
                            </p:stCondLst>
                            <p:childTnLst>
                              <p:par>
                                <p:cTn id="28" presetID="1" presetClass="mediacall" presetSubtype="0" fill="hold" nodeType="afterEffect">
                                  <p:stCondLst>
                                    <p:cond delay="0"/>
                                  </p:stCondLst>
                                  <p:childTnLst>
                                    <p:cmd type="call" cmd="playFrom(0.0)">
                                      <p:cBhvr>
                                        <p:cTn id="29" dur="6439" fill="hold"/>
                                        <p:tgtEl>
                                          <p:spTgt spid="6"/>
                                        </p:tgtEl>
                                      </p:cBhvr>
                                    </p:cmd>
                                  </p:childTnLst>
                                </p:cTn>
                              </p:par>
                              <p:par>
                                <p:cTn id="30" presetID="1" presetClass="mediacall" presetSubtype="0" fill="hold" nodeType="withEffect">
                                  <p:stCondLst>
                                    <p:cond delay="0"/>
                                  </p:stCondLst>
                                  <p:childTnLst>
                                    <p:cmd type="call" cmd="playFrom(0.0)">
                                      <p:cBhvr>
                                        <p:cTn id="31" dur="16983" fill="hold"/>
                                        <p:tgtEl>
                                          <p:spTgt spid="12"/>
                                        </p:tgtEl>
                                      </p:cBhvr>
                                    </p:cmd>
                                  </p:childTnLst>
                                </p:cTn>
                              </p:par>
                              <p:par>
                                <p:cTn id="32" presetID="1" presetClass="mediacall" presetSubtype="0" fill="hold" nodeType="withEffect">
                                  <p:stCondLst>
                                    <p:cond delay="0"/>
                                  </p:stCondLst>
                                  <p:childTnLst>
                                    <p:cmd type="call" cmd="playFrom(0.0)">
                                      <p:cBhvr>
                                        <p:cTn id="33" dur="11045" fill="hold"/>
                                        <p:tgtEl>
                                          <p:spTgt spid="13"/>
                                        </p:tgtEl>
                                      </p:cBhvr>
                                    </p:cmd>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3000" fill="hold"/>
                                        <p:tgtEl>
                                          <p:spTgt spid="11"/>
                                        </p:tgtEl>
                                        <p:attrNameLst>
                                          <p:attrName>ppt_w</p:attrName>
                                        </p:attrNameLst>
                                      </p:cBhvr>
                                      <p:tavLst>
                                        <p:tav tm="0">
                                          <p:val>
                                            <p:fltVal val="0"/>
                                          </p:val>
                                        </p:tav>
                                        <p:tav tm="100000">
                                          <p:val>
                                            <p:strVal val="#ppt_w"/>
                                          </p:val>
                                        </p:tav>
                                      </p:tavLst>
                                    </p:anim>
                                    <p:anim calcmode="lin" valueType="num">
                                      <p:cBhvr>
                                        <p:cTn id="39" dur="3000" fill="hold"/>
                                        <p:tgtEl>
                                          <p:spTgt spid="11"/>
                                        </p:tgtEl>
                                        <p:attrNameLst>
                                          <p:attrName>ppt_h</p:attrName>
                                        </p:attrNameLst>
                                      </p:cBhvr>
                                      <p:tavLst>
                                        <p:tav tm="0">
                                          <p:val>
                                            <p:fltVal val="0"/>
                                          </p:val>
                                        </p:tav>
                                        <p:tav tm="100000">
                                          <p:val>
                                            <p:strVal val="#ppt_h"/>
                                          </p:val>
                                        </p:tav>
                                      </p:tavLst>
                                    </p:anim>
                                    <p:anim calcmode="lin" valueType="num">
                                      <p:cBhvr>
                                        <p:cTn id="40" dur="3000" fill="hold"/>
                                        <p:tgtEl>
                                          <p:spTgt spid="11"/>
                                        </p:tgtEl>
                                        <p:attrNameLst>
                                          <p:attrName>style.rotation</p:attrName>
                                        </p:attrNameLst>
                                      </p:cBhvr>
                                      <p:tavLst>
                                        <p:tav tm="0">
                                          <p:val>
                                            <p:fltVal val="360"/>
                                          </p:val>
                                        </p:tav>
                                        <p:tav tm="100000">
                                          <p:val>
                                            <p:fltVal val="0"/>
                                          </p:val>
                                        </p:tav>
                                      </p:tavLst>
                                    </p:anim>
                                    <p:animEffect transition="in" filter="fade">
                                      <p:cBhvr>
                                        <p:cTn id="4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6"/>
                                        </p:tgtEl>
                                      </p:cBhvr>
                                    </p:cmd>
                                  </p:childTnLst>
                                </p:cTn>
                              </p:par>
                            </p:childTnLst>
                          </p:cTn>
                        </p:par>
                      </p:childTnLst>
                    </p:cTn>
                  </p:par>
                </p:childTnLst>
              </p:cTn>
              <p:nextCondLst>
                <p:cond evt="onClick" delay="0">
                  <p:tgtEl>
                    <p:spTgt spid="6"/>
                  </p:tgtEl>
                </p:cond>
              </p:nextCondLst>
            </p:seq>
            <p:video>
              <p:cMediaNode vol="80000">
                <p:cTn id="47" repeatCount="indefinite" fill="hold" display="0">
                  <p:stCondLst>
                    <p:cond delay="indefinite"/>
                  </p:stCondLst>
                  <p:endCondLst>
                    <p:cond evt="onNext" delay="0">
                      <p:tgtEl>
                        <p:sldTgt/>
                      </p:tgtEl>
                    </p:cond>
                  </p:endCondLst>
                </p:cTn>
                <p:tgtEl>
                  <p:spTgt spid="6"/>
                </p:tgtEl>
              </p:cMediaNode>
            </p:video>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2"/>
                                        </p:tgtEl>
                                      </p:cBhvr>
                                    </p:cmd>
                                  </p:childTnLst>
                                </p:cTn>
                              </p:par>
                            </p:childTnLst>
                          </p:cTn>
                        </p:par>
                      </p:childTnLst>
                    </p:cTn>
                  </p:par>
                </p:childTnLst>
              </p:cTn>
              <p:nextCondLst>
                <p:cond evt="onClick" delay="0">
                  <p:tgtEl>
                    <p:spTgt spid="12"/>
                  </p:tgtEl>
                </p:cond>
              </p:nextCondLst>
            </p:seq>
            <p:video>
              <p:cMediaNode vol="80000">
                <p:cTn id="53" repeatCount="indefinite" fill="hold" display="0">
                  <p:stCondLst>
                    <p:cond delay="indefinite"/>
                  </p:stCondLst>
                  <p:endCondLst>
                    <p:cond evt="onNext" delay="0">
                      <p:tgtEl>
                        <p:sldTgt/>
                      </p:tgtEl>
                    </p:cond>
                  </p:endCondLst>
                </p:cTn>
                <p:tgtEl>
                  <p:spTgt spid="12"/>
                </p:tgtEl>
              </p:cMediaNode>
            </p:video>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13"/>
                                        </p:tgtEl>
                                      </p:cBhvr>
                                    </p:cmd>
                                  </p:childTnLst>
                                </p:cTn>
                              </p:par>
                            </p:childTnLst>
                          </p:cTn>
                        </p:par>
                      </p:childTnLst>
                    </p:cTn>
                  </p:par>
                </p:childTnLst>
              </p:cTn>
              <p:nextCondLst>
                <p:cond evt="onClick" delay="0">
                  <p:tgtEl>
                    <p:spTgt spid="13"/>
                  </p:tgtEl>
                </p:cond>
              </p:nextCondLst>
            </p:seq>
            <p:video>
              <p:cMediaNode vol="80000">
                <p:cTn id="59" repeatCount="indefinite" fill="hold" display="0">
                  <p:stCondLst>
                    <p:cond delay="indefinite"/>
                  </p:stCondLst>
                  <p:endCondLst>
                    <p:cond evt="onNext" delay="0">
                      <p:tgtEl>
                        <p:sldTgt/>
                      </p:tgtEl>
                    </p:cond>
                  </p:endCondLst>
                </p:cTn>
                <p:tgtEl>
                  <p:spTgt spid="13"/>
                </p:tgtEl>
              </p:cMediaNode>
            </p:video>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25"/>
                                        </p:tgtEl>
                                      </p:cBhvr>
                                    </p:cmd>
                                  </p:childTnLst>
                                </p:cTn>
                              </p:par>
                            </p:childTnLst>
                          </p:cTn>
                        </p:par>
                      </p:childTnLst>
                    </p:cTn>
                  </p:par>
                </p:childTnLst>
              </p:cTn>
              <p:nextCondLst>
                <p:cond evt="onClick" delay="0">
                  <p:tgtEl>
                    <p:spTgt spid="25"/>
                  </p:tgtEl>
                </p:cond>
              </p:nextCondLst>
            </p:seq>
            <p:video>
              <p:cMediaNode vol="80000">
                <p:cTn id="65" repeatCount="indefinite" fill="hold" display="0">
                  <p:stCondLst>
                    <p:cond delay="indefinite"/>
                  </p:stCondLst>
                  <p:endCondLst>
                    <p:cond evt="onNext" delay="0">
                      <p:tgtEl>
                        <p:sldTgt/>
                      </p:tgtEl>
                    </p:cond>
                  </p:endCondLst>
                </p:cTn>
                <p:tgtEl>
                  <p:spTgt spid="25"/>
                </p:tgtEl>
              </p:cMediaNode>
            </p:video>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7"/>
                                        </p:tgtEl>
                                      </p:cBhvr>
                                    </p:cmd>
                                  </p:childTnLst>
                                </p:cTn>
                              </p:par>
                            </p:childTnLst>
                          </p:cTn>
                        </p:par>
                      </p:childTnLst>
                    </p:cTn>
                  </p:par>
                </p:childTnLst>
              </p:cTn>
              <p:nextCondLst>
                <p:cond evt="onClick" delay="0">
                  <p:tgtEl>
                    <p:spTgt spid="7"/>
                  </p:tgtEl>
                </p:cond>
              </p:nextCondLst>
            </p:seq>
            <p:video>
              <p:cMediaNode vol="80000">
                <p:cTn id="71" repeatCount="indefinite" fill="hold" display="0">
                  <p:stCondLst>
                    <p:cond delay="indefinite"/>
                  </p:stCondLst>
                  <p:endCondLst>
                    <p:cond evt="onNext" delay="0">
                      <p:tgtEl>
                        <p:sldTgt/>
                      </p:tgtEl>
                    </p:cond>
                  </p:endCondLst>
                </p:cTn>
                <p:tgtEl>
                  <p:spTgt spid="7"/>
                </p:tgtEl>
              </p:cMediaNode>
            </p:video>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8"/>
                                        </p:tgtEl>
                                      </p:cBhvr>
                                    </p:cmd>
                                  </p:childTnLst>
                                </p:cTn>
                              </p:par>
                            </p:childTnLst>
                          </p:cTn>
                        </p:par>
                      </p:childTnLst>
                    </p:cTn>
                  </p:par>
                </p:childTnLst>
              </p:cTn>
              <p:nextCondLst>
                <p:cond evt="onClick" delay="0">
                  <p:tgtEl>
                    <p:spTgt spid="8"/>
                  </p:tgtEl>
                </p:cond>
              </p:nextCondLst>
            </p:seq>
            <p:video>
              <p:cMediaNode vol="80000">
                <p:cTn id="77" repeatCount="indefinite" fill="hold" display="0">
                  <p:stCondLst>
                    <p:cond delay="indefinite"/>
                  </p:stCondLst>
                  <p:endCondLst>
                    <p:cond evt="onNext" delay="0">
                      <p:tgtEl>
                        <p:sldTgt/>
                      </p:tgtEl>
                    </p:cond>
                  </p:endCondLst>
                </p:cTn>
                <p:tgtEl>
                  <p:spTgt spid="8"/>
                </p:tgtEl>
              </p:cMediaNode>
            </p:video>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18861" y="2265006"/>
            <a:ext cx="8620423" cy="1193549"/>
          </a:xfrm>
        </p:spPr>
        <p:txBody>
          <a:bodyPr/>
          <a:lstStyle/>
          <a:p>
            <a:pPr algn="l"/>
            <a:r>
              <a:rPr lang="en-US" dirty="0" smtClean="0"/>
              <a:t>Case scenario:</a:t>
            </a:r>
            <a:br>
              <a:rPr lang="en-US" dirty="0" smtClean="0"/>
            </a:br>
            <a:r>
              <a:rPr lang="en-US" b="1" dirty="0" smtClean="0"/>
              <a:t>Disease </a:t>
            </a:r>
            <a:r>
              <a:rPr lang="en-US" b="1" dirty="0"/>
              <a:t>Detection in </a:t>
            </a:r>
            <a:r>
              <a:rPr lang="en-US" b="1" dirty="0" smtClean="0"/>
              <a:t>the Gastrointestinal </a:t>
            </a:r>
            <a:r>
              <a:rPr lang="en-US" b="1" dirty="0"/>
              <a:t>Tract </a:t>
            </a:r>
          </a:p>
        </p:txBody>
      </p:sp>
      <p:pic>
        <p:nvPicPr>
          <p:cNvPr id="6" name="Picture 5" descr="shutterstock_Kaulitzki_15712248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8539" y="105116"/>
            <a:ext cx="1327365" cy="1769820"/>
          </a:xfrm>
          <a:prstGeom prst="rect">
            <a:avLst/>
          </a:prstGeom>
        </p:spPr>
      </p:pic>
      <p:pic>
        <p:nvPicPr>
          <p:cNvPr id="7" name="Picture 6" descr="shutterstock_Kaulitzki_12765457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42934" y="3451513"/>
            <a:ext cx="2491162" cy="3321549"/>
          </a:xfrm>
          <a:prstGeom prst="rect">
            <a:avLst/>
          </a:prstGeom>
        </p:spPr>
      </p:pic>
      <p:pic>
        <p:nvPicPr>
          <p:cNvPr id="8" name="Picture 7" descr="shutterstock_Nerthuz_19329582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4070" y="3451513"/>
            <a:ext cx="2699861" cy="3324586"/>
          </a:xfrm>
          <a:prstGeom prst="rect">
            <a:avLst/>
          </a:prstGeom>
        </p:spPr>
      </p:pic>
      <p:pic>
        <p:nvPicPr>
          <p:cNvPr id="9" name="Picture 8" descr="shutterstock_Nerthuz_193297718.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91004" y="3451513"/>
            <a:ext cx="2644538" cy="3305673"/>
          </a:xfrm>
          <a:prstGeom prst="rect">
            <a:avLst/>
          </a:prstGeom>
        </p:spPr>
      </p:pic>
    </p:spTree>
    <p:extLst>
      <p:ext uri="{BB962C8B-B14F-4D97-AF65-F5344CB8AC3E}">
        <p14:creationId xmlns:p14="http://schemas.microsoft.com/office/powerpoint/2010/main" val="84600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smtClean="0"/>
              <a:t>Estimated</a:t>
            </a:r>
            <a:r>
              <a:rPr lang="en-US" dirty="0" smtClean="0"/>
              <a:t> </a:t>
            </a:r>
            <a:br>
              <a:rPr lang="en-US" dirty="0" smtClean="0"/>
            </a:br>
            <a:r>
              <a:rPr lang="en-US" dirty="0" smtClean="0"/>
              <a:t>Colorectal </a:t>
            </a:r>
            <a:r>
              <a:rPr lang="en-US" dirty="0"/>
              <a:t>Cancer Mortality </a:t>
            </a:r>
            <a:r>
              <a:rPr lang="en-US" dirty="0" smtClean="0"/>
              <a:t>2012 - </a:t>
            </a:r>
            <a:r>
              <a:rPr lang="en-US" dirty="0"/>
              <a:t>Men</a:t>
            </a:r>
          </a:p>
        </p:txBody>
      </p:sp>
      <p:sp>
        <p:nvSpPr>
          <p:cNvPr id="4" name="Content Placeholder 3"/>
          <p:cNvSpPr>
            <a:spLocks noGrp="1"/>
          </p:cNvSpPr>
          <p:nvPr>
            <p:ph idx="1"/>
          </p:nvPr>
        </p:nvSpPr>
        <p:spPr/>
        <p:txBody>
          <a:bodyPr/>
          <a:lstStyle/>
          <a:p>
            <a:pPr lvl="0"/>
            <a:r>
              <a:rPr lang="en-US" dirty="0">
                <a:solidFill>
                  <a:srgbClr val="414141"/>
                </a:solidFill>
              </a:rPr>
              <a:t>Most common </a:t>
            </a:r>
            <a:r>
              <a:rPr lang="en-US" dirty="0" smtClean="0">
                <a:solidFill>
                  <a:srgbClr val="414141"/>
                </a:solidFill>
              </a:rPr>
              <a:t>cancer </a:t>
            </a:r>
            <a:r>
              <a:rPr lang="en-US" dirty="0">
                <a:solidFill>
                  <a:srgbClr val="414141"/>
                </a:solidFill>
              </a:rPr>
              <a:t>for men </a:t>
            </a:r>
            <a:r>
              <a:rPr lang="en-US" dirty="0" smtClean="0">
                <a:solidFill>
                  <a:srgbClr val="414141"/>
                </a:solidFill>
              </a:rPr>
              <a:t>in Norway</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0" indent="0">
              <a:buNone/>
            </a:pPr>
            <a:endParaRPr lang="en-US" dirty="0"/>
          </a:p>
        </p:txBody>
      </p:sp>
      <p:grpSp>
        <p:nvGrpSpPr>
          <p:cNvPr id="17" name="Group 57"/>
          <p:cNvGrpSpPr/>
          <p:nvPr/>
        </p:nvGrpSpPr>
        <p:grpSpPr>
          <a:xfrm>
            <a:off x="178844" y="1564277"/>
            <a:ext cx="8786311" cy="4468895"/>
            <a:chOff x="0" y="0"/>
            <a:chExt cx="12496083" cy="6355759"/>
          </a:xfrm>
        </p:grpSpPr>
        <p:pic>
          <p:nvPicPr>
            <p:cNvPr id="18" name="pasted-image.png"/>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496083" cy="6355759"/>
            </a:xfrm>
            <a:prstGeom prst="rect">
              <a:avLst/>
            </a:prstGeom>
            <a:ln>
              <a:noFill/>
            </a:ln>
            <a:effectLst/>
          </p:spPr>
        </p:pic>
        <p:pic>
          <p:nvPicPr>
            <p:cNvPr id="19" name="Picture 18"/>
            <p:cNvPicPr/>
            <p:nvPr/>
          </p:nvPicPr>
          <p:blipFill rotWithShape="1">
            <a:blip r:embed="rId4" cstate="print">
              <a:extLst>
                <a:ext uri="{28A0092B-C50C-407E-A947-70E740481C1C}">
                  <a14:useLocalDpi xmlns:a14="http://schemas.microsoft.com/office/drawing/2010/main"/>
                </a:ext>
              </a:extLst>
            </a:blip>
            <a:srcRect/>
            <a:stretch/>
          </p:blipFill>
          <p:spPr>
            <a:xfrm>
              <a:off x="171659" y="119942"/>
              <a:ext cx="12152759" cy="6098802"/>
            </a:xfrm>
            <a:prstGeom prst="rect">
              <a:avLst/>
            </a:prstGeom>
            <a:effectLst/>
          </p:spPr>
        </p:pic>
      </p:grpSp>
      <p:pic>
        <p:nvPicPr>
          <p:cNvPr id="7" name="Picture 6" descr="shutterstock_Kaulitzki_15712248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16069" y="49902"/>
            <a:ext cx="561473" cy="748631"/>
          </a:xfrm>
          <a:prstGeom prst="rect">
            <a:avLst/>
          </a:prstGeom>
        </p:spPr>
      </p:pic>
    </p:spTree>
    <p:extLst>
      <p:ext uri="{BB962C8B-B14F-4D97-AF65-F5344CB8AC3E}">
        <p14:creationId xmlns:p14="http://schemas.microsoft.com/office/powerpoint/2010/main" val="40571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smtClean="0"/>
              <a:t>Estimated </a:t>
            </a:r>
            <a:r>
              <a:rPr lang="en-US" dirty="0" smtClean="0"/>
              <a:t/>
            </a:r>
            <a:br>
              <a:rPr lang="en-US" dirty="0" smtClean="0"/>
            </a:br>
            <a:r>
              <a:rPr lang="en-US" dirty="0" smtClean="0"/>
              <a:t>Colorectal </a:t>
            </a:r>
            <a:r>
              <a:rPr lang="en-US" dirty="0"/>
              <a:t>Cancer Mortality </a:t>
            </a:r>
            <a:r>
              <a:rPr lang="en-US" dirty="0" smtClean="0"/>
              <a:t>2012 </a:t>
            </a:r>
            <a:r>
              <a:rPr lang="en-US" dirty="0"/>
              <a:t>- Women</a:t>
            </a:r>
          </a:p>
        </p:txBody>
      </p:sp>
      <p:sp>
        <p:nvSpPr>
          <p:cNvPr id="4" name="Content Placeholder 3"/>
          <p:cNvSpPr>
            <a:spLocks noGrp="1"/>
          </p:cNvSpPr>
          <p:nvPr>
            <p:ph idx="1"/>
          </p:nvPr>
        </p:nvSpPr>
        <p:spPr/>
        <p:txBody>
          <a:bodyPr/>
          <a:lstStyle/>
          <a:p>
            <a:r>
              <a:rPr lang="en-US" dirty="0" smtClean="0"/>
              <a:t>Second </a:t>
            </a:r>
            <a:r>
              <a:rPr lang="en-US" dirty="0"/>
              <a:t>most common cancer for women </a:t>
            </a:r>
            <a:r>
              <a:rPr lang="en-US" dirty="0" smtClean="0"/>
              <a:t>in </a:t>
            </a:r>
            <a:r>
              <a:rPr lang="en-US" dirty="0"/>
              <a:t>Norway</a:t>
            </a:r>
          </a:p>
          <a:p>
            <a:pPr marL="0" lvl="0" indent="0">
              <a:buNone/>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0" indent="0">
              <a:buNone/>
            </a:pPr>
            <a:endParaRPr lang="en-US" dirty="0"/>
          </a:p>
        </p:txBody>
      </p:sp>
      <p:grpSp>
        <p:nvGrpSpPr>
          <p:cNvPr id="17" name="Group 51"/>
          <p:cNvGrpSpPr/>
          <p:nvPr/>
        </p:nvGrpSpPr>
        <p:grpSpPr>
          <a:xfrm>
            <a:off x="178845" y="1564277"/>
            <a:ext cx="8786310" cy="4468895"/>
            <a:chOff x="0" y="0"/>
            <a:chExt cx="12496083" cy="6355759"/>
          </a:xfrm>
        </p:grpSpPr>
        <p:pic>
          <p:nvPicPr>
            <p:cNvPr id="18" name="pasted-image.png"/>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496083" cy="6355759"/>
            </a:xfrm>
            <a:prstGeom prst="rect">
              <a:avLst/>
            </a:prstGeom>
            <a:ln>
              <a:noFill/>
            </a:ln>
            <a:effectLst/>
          </p:spPr>
        </p:pic>
        <p:pic>
          <p:nvPicPr>
            <p:cNvPr id="19" name="Picture 18"/>
            <p:cNvPicPr/>
            <p:nvPr/>
          </p:nvPicPr>
          <p:blipFill rotWithShape="1">
            <a:blip r:embed="rId4" cstate="print">
              <a:extLst>
                <a:ext uri="{28A0092B-C50C-407E-A947-70E740481C1C}">
                  <a14:useLocalDpi xmlns:a14="http://schemas.microsoft.com/office/drawing/2010/main"/>
                </a:ext>
              </a:extLst>
            </a:blip>
            <a:srcRect/>
            <a:stretch/>
          </p:blipFill>
          <p:spPr>
            <a:xfrm>
              <a:off x="104395" y="30255"/>
              <a:ext cx="12264870" cy="6210910"/>
            </a:xfrm>
            <a:prstGeom prst="rect">
              <a:avLst/>
            </a:prstGeom>
            <a:effectLst/>
          </p:spPr>
        </p:pic>
      </p:grpSp>
      <p:pic>
        <p:nvPicPr>
          <p:cNvPr id="7" name="Picture 6" descr="shutterstock_Kaulitzki_15712248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16069" y="49902"/>
            <a:ext cx="561473" cy="748631"/>
          </a:xfrm>
          <a:prstGeom prst="rect">
            <a:avLst/>
          </a:prstGeom>
        </p:spPr>
      </p:pic>
    </p:spTree>
    <p:extLst>
      <p:ext uri="{BB962C8B-B14F-4D97-AF65-F5344CB8AC3E}">
        <p14:creationId xmlns:p14="http://schemas.microsoft.com/office/powerpoint/2010/main" val="238568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GI Tract Challenges</a:t>
            </a:r>
            <a:endParaRPr lang="en-US" sz="3200" dirty="0"/>
          </a:p>
        </p:txBody>
      </p:sp>
      <p:sp>
        <p:nvSpPr>
          <p:cNvPr id="3" name="Content Placeholder 2"/>
          <p:cNvSpPr>
            <a:spLocks noGrp="1"/>
          </p:cNvSpPr>
          <p:nvPr>
            <p:ph idx="1"/>
          </p:nvPr>
        </p:nvSpPr>
        <p:spPr>
          <a:xfrm>
            <a:off x="0" y="760083"/>
            <a:ext cx="9144000" cy="5648325"/>
          </a:xfrm>
        </p:spPr>
        <p:txBody>
          <a:bodyPr/>
          <a:lstStyle/>
          <a:p>
            <a:r>
              <a:rPr lang="en-US" sz="2000" dirty="0"/>
              <a:t>Many types of diseases can potentially affect </a:t>
            </a:r>
            <a:r>
              <a:rPr lang="en-US" sz="2000" dirty="0" smtClean="0"/>
              <a:t>the </a:t>
            </a:r>
            <a:r>
              <a:rPr lang="en-US" sz="2000" dirty="0"/>
              <a:t>human digestive </a:t>
            </a:r>
            <a:r>
              <a:rPr lang="en-US" sz="2000" dirty="0" smtClean="0"/>
              <a:t>system</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a:p>
          <a:p>
            <a:r>
              <a:rPr lang="en-US" sz="2000" dirty="0" smtClean="0"/>
              <a:t>Screening of the gastrointestinal (GI) tract using different</a:t>
            </a:r>
            <a:br>
              <a:rPr lang="en-US" sz="2000" dirty="0" smtClean="0"/>
            </a:br>
            <a:r>
              <a:rPr lang="en-US" sz="2000" dirty="0" smtClean="0"/>
              <a:t>types of endoscopy…</a:t>
            </a:r>
          </a:p>
          <a:p>
            <a:pPr lvl="1"/>
            <a:r>
              <a:rPr lang="en-US" sz="1800" dirty="0" smtClean="0"/>
              <a:t>is costly (colonoscopy: US - $1100/patient, </a:t>
            </a:r>
            <a:r>
              <a:rPr lang="en-US" sz="1800" dirty="0"/>
              <a:t>$10 billion </a:t>
            </a:r>
            <a:r>
              <a:rPr lang="en-US" sz="1800" dirty="0" smtClean="0"/>
              <a:t>dollars)</a:t>
            </a:r>
          </a:p>
          <a:p>
            <a:pPr lvl="1"/>
            <a:r>
              <a:rPr lang="en-US" sz="1800" dirty="0" smtClean="0"/>
              <a:t>consumes valuable medical personnel time (1-2 hours)</a:t>
            </a:r>
          </a:p>
          <a:p>
            <a:pPr lvl="1"/>
            <a:r>
              <a:rPr lang="en-US" sz="1800" dirty="0" smtClean="0"/>
              <a:t>does not scale to large populations</a:t>
            </a:r>
          </a:p>
          <a:p>
            <a:pPr lvl="1"/>
            <a:r>
              <a:rPr lang="en-US" sz="1800" dirty="0" smtClean="0"/>
              <a:t>is intrusive to the patient</a:t>
            </a:r>
          </a:p>
          <a:p>
            <a:pPr lvl="1"/>
            <a:r>
              <a:rPr lang="en-US" sz="1800" dirty="0" smtClean="0"/>
              <a:t>… </a:t>
            </a:r>
            <a:br>
              <a:rPr lang="en-US" sz="1800" dirty="0" smtClean="0"/>
            </a:br>
            <a:endParaRPr lang="en-US" sz="1800" dirty="0" smtClean="0"/>
          </a:p>
          <a:p>
            <a:r>
              <a:rPr lang="en-US" sz="2000" dirty="0" smtClean="0"/>
              <a:t>Current developments in technology may potentially enable </a:t>
            </a:r>
            <a:br>
              <a:rPr lang="en-US" sz="2000" dirty="0" smtClean="0"/>
            </a:br>
            <a:r>
              <a:rPr lang="en-US" sz="2000" b="1" dirty="0" smtClean="0"/>
              <a:t>automatic algorithmic </a:t>
            </a:r>
            <a:r>
              <a:rPr lang="en-US" sz="2000" dirty="0" smtClean="0"/>
              <a:t>screening and assisted examinations</a:t>
            </a:r>
            <a:br>
              <a:rPr lang="en-US" sz="2000" dirty="0" smtClean="0"/>
            </a:br>
            <a:r>
              <a:rPr lang="en-US" sz="2000" dirty="0" smtClean="0">
                <a:sym typeface="Wingdings"/>
              </a:rPr>
              <a:t> a true interdisciplinary activity with high chances of societal impact </a:t>
            </a:r>
            <a:endParaRPr lang="en-US" sz="2000" dirty="0"/>
          </a:p>
        </p:txBody>
      </p:sp>
      <p:pic>
        <p:nvPicPr>
          <p:cNvPr id="4" name="Picture 3" descr="shutterstock_Kaulitzki_15712248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16069" y="49902"/>
            <a:ext cx="561473" cy="748631"/>
          </a:xfrm>
          <a:prstGeom prst="rect">
            <a:avLst/>
          </a:prstGeom>
        </p:spPr>
      </p:pic>
      <p:pic>
        <p:nvPicPr>
          <p:cNvPr id="5" name="Picture 4" descr="Untitled.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5536" y="1274032"/>
            <a:ext cx="8327624" cy="1209477"/>
          </a:xfrm>
          <a:prstGeom prst="rect">
            <a:avLst/>
          </a:prstGeom>
        </p:spPr>
      </p:pic>
    </p:spTree>
    <p:extLst>
      <p:ext uri="{BB962C8B-B14F-4D97-AF65-F5344CB8AC3E}">
        <p14:creationId xmlns:p14="http://schemas.microsoft.com/office/powerpoint/2010/main" val="260702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Live Automatic Detection</a:t>
            </a:r>
            <a:endParaRPr lang="en-US" sz="3200" dirty="0"/>
          </a:p>
        </p:txBody>
      </p:sp>
      <p:sp>
        <p:nvSpPr>
          <p:cNvPr id="3" name="Content Placeholder 2"/>
          <p:cNvSpPr>
            <a:spLocks noGrp="1"/>
          </p:cNvSpPr>
          <p:nvPr>
            <p:ph idx="1"/>
          </p:nvPr>
        </p:nvSpPr>
        <p:spPr>
          <a:xfrm>
            <a:off x="-1" y="1026215"/>
            <a:ext cx="5056909" cy="5461573"/>
          </a:xfrm>
        </p:spPr>
        <p:txBody>
          <a:bodyPr/>
          <a:lstStyle/>
          <a:p>
            <a:r>
              <a:rPr lang="en-US" dirty="0" smtClean="0"/>
              <a:t>System to assist doctors during live endoscopy procedures</a:t>
            </a:r>
            <a:br>
              <a:rPr lang="en-US" dirty="0" smtClean="0"/>
            </a:br>
            <a:endParaRPr lang="en-US" dirty="0" smtClean="0"/>
          </a:p>
          <a:p>
            <a:pPr lvl="1"/>
            <a:r>
              <a:rPr lang="en-US" dirty="0" smtClean="0"/>
              <a:t>detection accuracy depend on experience and skills</a:t>
            </a:r>
          </a:p>
          <a:p>
            <a:pPr lvl="2"/>
            <a:r>
              <a:rPr lang="en-US" sz="1400" dirty="0" smtClean="0"/>
              <a:t>doctors </a:t>
            </a:r>
            <a:r>
              <a:rPr lang="en-US" sz="1400" dirty="0"/>
              <a:t>o</a:t>
            </a:r>
            <a:r>
              <a:rPr lang="en-US" sz="1400" dirty="0" smtClean="0"/>
              <a:t>ften miss abnormalities during an endoscopy examination, e.g., </a:t>
            </a:r>
            <a:br>
              <a:rPr lang="en-US" sz="1400" dirty="0" smtClean="0"/>
            </a:br>
            <a:r>
              <a:rPr lang="en-US" sz="1400" dirty="0" smtClean="0"/>
              <a:t>up to 20% of polyps in the colon [1]</a:t>
            </a:r>
            <a:br>
              <a:rPr lang="en-US" sz="1400" dirty="0" smtClean="0"/>
            </a:br>
            <a:r>
              <a:rPr lang="en-US" dirty="0" smtClean="0"/>
              <a:t>   </a:t>
            </a:r>
            <a:br>
              <a:rPr lang="en-US" dirty="0" smtClean="0"/>
            </a:br>
            <a:endParaRPr lang="en-US" dirty="0" smtClean="0"/>
          </a:p>
          <a:p>
            <a:pPr lvl="1"/>
            <a:r>
              <a:rPr lang="en-US" dirty="0" smtClean="0"/>
              <a:t>have a “second eye”, </a:t>
            </a:r>
            <a:br>
              <a:rPr lang="en-US" dirty="0" smtClean="0"/>
            </a:br>
            <a:r>
              <a:rPr lang="en-US" dirty="0" smtClean="0"/>
              <a:t>“better” detection</a:t>
            </a:r>
          </a:p>
        </p:txBody>
      </p:sp>
      <p:pic>
        <p:nvPicPr>
          <p:cNvPr id="5" name="Picture 4"/>
          <p:cNvPicPr>
            <a:picLocks noChangeAspect="1"/>
          </p:cNvPicPr>
          <p:nvPr/>
        </p:nvPicPr>
        <p:blipFill>
          <a:blip r:embed="rId5"/>
          <a:stretch>
            <a:fillRect/>
          </a:stretch>
        </p:blipFill>
        <p:spPr>
          <a:xfrm>
            <a:off x="5158649" y="3701804"/>
            <a:ext cx="3376614" cy="2532461"/>
          </a:xfrm>
          <a:prstGeom prst="rect">
            <a:avLst/>
          </a:prstGeom>
          <a:effectLst>
            <a:outerShdw blurRad="50800" dist="127000" dir="2700000" algn="tl" rotWithShape="0">
              <a:prstClr val="black">
                <a:alpha val="40000"/>
              </a:prstClr>
            </a:outerShdw>
          </a:effectLst>
        </p:spPr>
      </p:pic>
      <p:pic>
        <p:nvPicPr>
          <p:cNvPr id="6" name="Picture 5"/>
          <p:cNvPicPr>
            <a:picLocks noChangeAspect="1"/>
          </p:cNvPicPr>
          <p:nvPr/>
        </p:nvPicPr>
        <p:blipFill>
          <a:blip r:embed="rId6"/>
          <a:stretch>
            <a:fillRect/>
          </a:stretch>
        </p:blipFill>
        <p:spPr>
          <a:xfrm>
            <a:off x="5154631" y="874117"/>
            <a:ext cx="3373780" cy="2517359"/>
          </a:xfrm>
          <a:prstGeom prst="rect">
            <a:avLst/>
          </a:prstGeom>
          <a:effectLst>
            <a:outerShdw blurRad="50800" dist="127000" dir="2700000" algn="tl" rotWithShape="0">
              <a:prstClr val="black">
                <a:alpha val="40000"/>
              </a:prstClr>
            </a:outerShdw>
          </a:effectLst>
        </p:spPr>
      </p:pic>
      <p:sp>
        <p:nvSpPr>
          <p:cNvPr id="4" name="TextBox 3"/>
          <p:cNvSpPr txBox="1"/>
          <p:nvPr/>
        </p:nvSpPr>
        <p:spPr>
          <a:xfrm>
            <a:off x="175008" y="6093033"/>
            <a:ext cx="4420701" cy="615553"/>
          </a:xfrm>
          <a:prstGeom prst="rect">
            <a:avLst/>
          </a:prstGeom>
          <a:noFill/>
        </p:spPr>
        <p:txBody>
          <a:bodyPr wrap="none" rtlCol="0">
            <a:spAutoFit/>
          </a:bodyPr>
          <a:lstStyle/>
          <a:p>
            <a:r>
              <a:rPr lang="en-US" sz="900" b="0" dirty="0" smtClean="0"/>
              <a:t>[</a:t>
            </a:r>
            <a:r>
              <a:rPr lang="en-US" sz="800" b="0" dirty="0" smtClean="0"/>
              <a:t>1] van </a:t>
            </a:r>
            <a:r>
              <a:rPr lang="en-US" sz="800" b="0" dirty="0"/>
              <a:t>Rijn, J. C., </a:t>
            </a:r>
            <a:r>
              <a:rPr lang="en-US" sz="800" b="0" dirty="0" err="1"/>
              <a:t>Reitsma</a:t>
            </a:r>
            <a:r>
              <a:rPr lang="en-US" sz="800" b="0" dirty="0"/>
              <a:t>, J. B., Stoker, J., </a:t>
            </a:r>
            <a:r>
              <a:rPr lang="en-US" sz="800" b="0" dirty="0" err="1"/>
              <a:t>Bossuyt</a:t>
            </a:r>
            <a:r>
              <a:rPr lang="en-US" sz="800" b="0" dirty="0"/>
              <a:t>, P. M., van Deventer, S. J., and Dekker, E. </a:t>
            </a:r>
            <a:r>
              <a:rPr lang="en-US" sz="800" b="0" dirty="0" smtClean="0"/>
              <a:t/>
            </a:r>
            <a:br>
              <a:rPr lang="en-US" sz="800" b="0" dirty="0" smtClean="0"/>
            </a:br>
            <a:r>
              <a:rPr lang="en-US" sz="800" b="0" dirty="0" smtClean="0"/>
              <a:t>     Polyp </a:t>
            </a:r>
            <a:r>
              <a:rPr lang="en-US" sz="800" b="0" dirty="0"/>
              <a:t>miss rate </a:t>
            </a:r>
            <a:r>
              <a:rPr lang="en-US" sz="800" b="0" dirty="0" smtClean="0"/>
              <a:t>determined </a:t>
            </a:r>
            <a:r>
              <a:rPr lang="en-US" sz="800" b="0" dirty="0"/>
              <a:t>by tandem colonoscopy: a systematic review. </a:t>
            </a:r>
            <a:r>
              <a:rPr lang="en-US" sz="800" b="0" dirty="0" smtClean="0"/>
              <a:t/>
            </a:r>
            <a:br>
              <a:rPr lang="en-US" sz="800" b="0" dirty="0" smtClean="0"/>
            </a:br>
            <a:r>
              <a:rPr lang="en-US" sz="800" b="0" dirty="0" smtClean="0"/>
              <a:t>     The </a:t>
            </a:r>
            <a:r>
              <a:rPr lang="en-US" sz="800" b="0" dirty="0"/>
              <a:t>American journal of gastroenterology 101, 2 (2006) </a:t>
            </a:r>
          </a:p>
          <a:p>
            <a:endParaRPr lang="en-US" sz="900" b="0" dirty="0"/>
          </a:p>
        </p:txBody>
      </p:sp>
      <p:pic>
        <p:nvPicPr>
          <p:cNvPr id="7" name="ShortVD_wp_4-cropped-trimm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8353"/>
          <a:stretch/>
        </p:blipFill>
        <p:spPr>
          <a:xfrm>
            <a:off x="526570" y="2249190"/>
            <a:ext cx="4106914" cy="3398271"/>
          </a:xfrm>
          <a:prstGeom prst="rect">
            <a:avLst/>
          </a:prstGeom>
        </p:spPr>
      </p:pic>
    </p:spTree>
    <p:extLst>
      <p:ext uri="{BB962C8B-B14F-4D97-AF65-F5344CB8AC3E}">
        <p14:creationId xmlns:p14="http://schemas.microsoft.com/office/powerpoint/2010/main" val="57656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5109" fill="hold"/>
                                        <p:tgtEl>
                                          <p:spTgt spid="7"/>
                                        </p:tgtEl>
                                      </p:cBhvr>
                                    </p:cmd>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7"/>
                                        </p:tgtEl>
                                      </p:cBhvr>
                                    </p:animEffect>
                                    <p:set>
                                      <p:cBhvr>
                                        <p:cTn id="13" dur="1" fill="hold">
                                          <p:stCondLst>
                                            <p:cond delay="499"/>
                                          </p:stCondLst>
                                        </p:cTn>
                                        <p:tgtEl>
                                          <p:spTgt spid="7"/>
                                        </p:tgtEl>
                                        <p:attrNameLst>
                                          <p:attrName>style.visibility</p:attrName>
                                        </p:attrNameLst>
                                      </p:cBhvr>
                                      <p:to>
                                        <p:strVal val="hidden"/>
                                      </p:to>
                                    </p:set>
                                    <p:cmd type="call" cmd="stop">
                                      <p:cBhvr>
                                        <p:cTn id="14" dur="1">
                                          <p:stCondLst>
                                            <p:cond delay="499"/>
                                          </p:stCondLst>
                                        </p:cTn>
                                        <p:tgtEl>
                                          <p:spTgt spid="7"/>
                                        </p:tgtEl>
                                      </p:cBhvr>
                                    </p:cmd>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video>
              <p:cMediaNode vol="80000">
                <p:cTn id="30" repeatCount="indefinite" fill="hold" display="0">
                  <p:stCondLst>
                    <p:cond delay="indefinite"/>
                  </p:stCondLst>
                  <p:endCondLst>
                    <p:cond evt="onNext" delay="0">
                      <p:tgtEl>
                        <p:sldTgt/>
                      </p:tgtEl>
                    </p:cond>
                  </p:endCondLst>
                </p:cTn>
                <p:tgtEl>
                  <p:spTgt spid="7"/>
                </p:tgtEl>
              </p:cMediaNode>
            </p:vide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Wireless Video Capsule (</a:t>
            </a:r>
            <a:r>
              <a:rPr lang="en-US" sz="3200" dirty="0" err="1" smtClean="0"/>
              <a:t>PillCam</a:t>
            </a:r>
            <a:r>
              <a:rPr lang="en-US" sz="3200" dirty="0" smtClean="0"/>
              <a:t>)</a:t>
            </a:r>
            <a:endParaRPr lang="en-US" sz="3200"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4159" y="866868"/>
            <a:ext cx="2526846" cy="1895135"/>
          </a:xfrm>
          <a:prstGeom prst="rect">
            <a:avLst/>
          </a:prstGeom>
        </p:spPr>
      </p:pic>
      <p:sp>
        <p:nvSpPr>
          <p:cNvPr id="15" name="Down Arrow 14"/>
          <p:cNvSpPr/>
          <p:nvPr/>
        </p:nvSpPr>
        <p:spPr bwMode="auto">
          <a:xfrm>
            <a:off x="2547290" y="2947388"/>
            <a:ext cx="317509" cy="669073"/>
          </a:xfrm>
          <a:prstGeom prst="downArrow">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Tahoma" charset="0"/>
            </a:endParaRPr>
          </a:p>
        </p:txBody>
      </p:sp>
      <p:pic>
        <p:nvPicPr>
          <p:cNvPr id="16" name="Picture 15"/>
          <p:cNvPicPr>
            <a:picLocks noChangeAspect="1"/>
          </p:cNvPicPr>
          <p:nvPr/>
        </p:nvPicPr>
        <p:blipFill>
          <a:blip r:embed="rId6"/>
          <a:stretch>
            <a:fillRect/>
          </a:stretch>
        </p:blipFill>
        <p:spPr>
          <a:xfrm>
            <a:off x="2767905" y="874118"/>
            <a:ext cx="2524726" cy="1883834"/>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0412" y="4050341"/>
            <a:ext cx="1461971" cy="2508030"/>
          </a:xfrm>
          <a:prstGeom prst="rect">
            <a:avLst/>
          </a:prstGeom>
        </p:spPr>
      </p:pic>
      <p:sp>
        <p:nvSpPr>
          <p:cNvPr id="18" name="Oval 17"/>
          <p:cNvSpPr/>
          <p:nvPr/>
        </p:nvSpPr>
        <p:spPr>
          <a:xfrm>
            <a:off x="1590551" y="4388980"/>
            <a:ext cx="45719" cy="4571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1366604" y="4008628"/>
            <a:ext cx="3957632" cy="2183276"/>
            <a:chOff x="4084321" y="2411002"/>
            <a:chExt cx="4666509" cy="2590531"/>
          </a:xfrm>
        </p:grpSpPr>
        <p:pic>
          <p:nvPicPr>
            <p:cNvPr id="20" name="Picture 19"/>
            <p:cNvPicPr>
              <a:picLocks noChangeAspect="1"/>
            </p:cNvPicPr>
            <p:nvPr/>
          </p:nvPicPr>
          <p:blipFill>
            <a:blip r:embed="rId8"/>
            <a:stretch>
              <a:fillRect/>
            </a:stretch>
          </p:blipFill>
          <p:spPr>
            <a:xfrm>
              <a:off x="6236515" y="2487218"/>
              <a:ext cx="2514315" cy="2514315"/>
            </a:xfrm>
            <a:prstGeom prst="rect">
              <a:avLst/>
            </a:prstGeom>
            <a:effectLst/>
          </p:spPr>
        </p:pic>
        <p:sp>
          <p:nvSpPr>
            <p:cNvPr id="21" name="Trapezoid 20"/>
            <p:cNvSpPr/>
            <p:nvPr/>
          </p:nvSpPr>
          <p:spPr>
            <a:xfrm rot="16200000">
              <a:off x="4111191" y="2982959"/>
              <a:ext cx="2588564" cy="1444649"/>
            </a:xfrm>
            <a:prstGeom prst="trapezoid">
              <a:avLst>
                <a:gd name="adj" fmla="val 74618"/>
              </a:avLst>
            </a:prstGeom>
            <a:gradFill>
              <a:gsLst>
                <a:gs pos="0">
                  <a:schemeClr val="bg1">
                    <a:lumMod val="50000"/>
                  </a:schemeClr>
                </a:gs>
                <a:gs pos="100000">
                  <a:schemeClr val="bg1">
                    <a:lumMod val="9500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084321" y="3499505"/>
              <a:ext cx="594360" cy="406400"/>
            </a:xfrm>
            <a:prstGeom prst="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4988" y="3630235"/>
            <a:ext cx="817449" cy="615562"/>
          </a:xfrm>
          <a:prstGeom prst="rect">
            <a:avLst/>
          </a:prstGeom>
        </p:spPr>
      </p:pic>
      <p:sp>
        <p:nvSpPr>
          <p:cNvPr id="23" name="TextBox 22"/>
          <p:cNvSpPr txBox="1"/>
          <p:nvPr/>
        </p:nvSpPr>
        <p:spPr>
          <a:xfrm>
            <a:off x="5707430" y="1000559"/>
            <a:ext cx="2985502" cy="1015663"/>
          </a:xfrm>
          <a:prstGeom prst="rect">
            <a:avLst/>
          </a:prstGeom>
          <a:noFill/>
        </p:spPr>
        <p:txBody>
          <a:bodyPr wrap="square" rtlCol="0">
            <a:spAutoFit/>
          </a:bodyPr>
          <a:lstStyle/>
          <a:p>
            <a:pPr marL="342900" indent="-342900">
              <a:buClr>
                <a:srgbClr val="FF9933"/>
              </a:buClr>
              <a:buFont typeface="Wingdings" charset="2"/>
              <a:buChar char="§"/>
            </a:pPr>
            <a:r>
              <a:rPr lang="en-US" sz="2000" b="0" dirty="0" smtClean="0"/>
              <a:t>expensive</a:t>
            </a:r>
          </a:p>
          <a:p>
            <a:pPr marL="342900" indent="-342900">
              <a:buClr>
                <a:srgbClr val="FF9933"/>
              </a:buClr>
              <a:buFont typeface="Wingdings" charset="2"/>
              <a:buChar char="§"/>
            </a:pPr>
            <a:r>
              <a:rPr lang="en-US" sz="2000" b="0" dirty="0" smtClean="0"/>
              <a:t>does not scale</a:t>
            </a:r>
          </a:p>
          <a:p>
            <a:pPr marL="342900" indent="-342900">
              <a:buClr>
                <a:srgbClr val="FF9933"/>
              </a:buClr>
              <a:buFont typeface="Wingdings" charset="2"/>
              <a:buChar char="§"/>
            </a:pPr>
            <a:r>
              <a:rPr lang="en-US" sz="2000" b="0" dirty="0" smtClean="0"/>
              <a:t>intrusive</a:t>
            </a:r>
            <a:endParaRPr lang="en-US" sz="2000" b="0" dirty="0"/>
          </a:p>
        </p:txBody>
      </p:sp>
      <p:sp>
        <p:nvSpPr>
          <p:cNvPr id="24" name="TextBox 23"/>
          <p:cNvSpPr txBox="1"/>
          <p:nvPr/>
        </p:nvSpPr>
        <p:spPr>
          <a:xfrm>
            <a:off x="5707429" y="4193126"/>
            <a:ext cx="3341601" cy="2123658"/>
          </a:xfrm>
          <a:prstGeom prst="rect">
            <a:avLst/>
          </a:prstGeom>
          <a:noFill/>
        </p:spPr>
        <p:txBody>
          <a:bodyPr wrap="square" rtlCol="0">
            <a:spAutoFit/>
          </a:bodyPr>
          <a:lstStyle/>
          <a:p>
            <a:pPr marL="342900" indent="-342900">
              <a:buClr>
                <a:srgbClr val="FF9933"/>
              </a:buClr>
              <a:buFont typeface="Wingdings" charset="2"/>
              <a:buChar char="§"/>
            </a:pPr>
            <a:r>
              <a:rPr lang="en-US" sz="2000" b="0" dirty="0" smtClean="0"/>
              <a:t>better scale</a:t>
            </a:r>
          </a:p>
          <a:p>
            <a:pPr marL="342900" indent="-342900">
              <a:buClr>
                <a:srgbClr val="FF9933"/>
              </a:buClr>
              <a:buFont typeface="Wingdings" charset="2"/>
              <a:buChar char="§"/>
            </a:pPr>
            <a:r>
              <a:rPr lang="en-US" sz="2000" b="0" dirty="0" smtClean="0"/>
              <a:t>less intrusive</a:t>
            </a:r>
          </a:p>
          <a:p>
            <a:pPr marL="342900" indent="-342900">
              <a:buClr>
                <a:srgbClr val="FF9933"/>
              </a:buClr>
              <a:buFont typeface="Wingdings" charset="2"/>
              <a:buChar char="§"/>
            </a:pPr>
            <a:r>
              <a:rPr lang="en-US" sz="2000" b="0" dirty="0" smtClean="0"/>
              <a:t>possible to combine examinations!?</a:t>
            </a:r>
            <a:br>
              <a:rPr lang="en-US" sz="2000" b="0" dirty="0" smtClean="0"/>
            </a:br>
            <a:endParaRPr lang="en-US" sz="2000" b="0" dirty="0" smtClean="0"/>
          </a:p>
          <a:p>
            <a:pPr marL="342900" indent="-342900">
              <a:buClr>
                <a:srgbClr val="FF9933"/>
              </a:buClr>
              <a:buFont typeface="Wingdings" charset="2"/>
              <a:buChar char="§"/>
            </a:pPr>
            <a:r>
              <a:rPr lang="en-US" sz="2000" b="0" dirty="0" smtClean="0"/>
              <a:t>less expensive?</a:t>
            </a:r>
            <a:br>
              <a:rPr lang="en-US" sz="2000" b="0" dirty="0" smtClean="0"/>
            </a:br>
            <a:r>
              <a:rPr lang="en-US" sz="1200" b="0" dirty="0" smtClean="0"/>
              <a:t>(detection might lead to an endoscopy)</a:t>
            </a:r>
            <a:endParaRPr lang="en-US" sz="2000" b="0" dirty="0"/>
          </a:p>
        </p:txBody>
      </p:sp>
      <p:pic>
        <p:nvPicPr>
          <p:cNvPr id="3" name="Short-pillcam1-trimm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799301" y="3652422"/>
            <a:ext cx="2687511" cy="2687511"/>
          </a:xfrm>
          <a:prstGeom prst="rect">
            <a:avLst/>
          </a:prstGeom>
        </p:spPr>
      </p:pic>
      <p:pic>
        <p:nvPicPr>
          <p:cNvPr id="5" name="Picture 4" descr="pc1.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6073" y="4354654"/>
            <a:ext cx="816455" cy="943809"/>
          </a:xfrm>
          <a:prstGeom prst="rect">
            <a:avLst/>
          </a:prstGeom>
        </p:spPr>
      </p:pic>
    </p:spTree>
    <p:extLst>
      <p:ext uri="{BB962C8B-B14F-4D97-AF65-F5344CB8AC3E}">
        <p14:creationId xmlns:p14="http://schemas.microsoft.com/office/powerpoint/2010/main" val="57656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3" nodeType="after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500"/>
                            </p:stCondLst>
                            <p:childTnLst>
                              <p:par>
                                <p:cTn id="22" presetID="0" presetClass="path" presetSubtype="0" repeatCount="indefinite" accel="50000" decel="50000" fill="hold" grpId="1" nodeType="afterEffect">
                                  <p:stCondLst>
                                    <p:cond delay="0"/>
                                  </p:stCondLst>
                                  <p:childTnLst>
                                    <p:animMotion origin="layout" path="M 0 0 C -0.00069 0.00694 -0.00052 0.01389 0.00035 0.02083 C 0.00035 0.03449 0.00052 0.04815 0.00069 0.06204 C 0.00069 0.07222 -0.00122 0.07662 0.00521 0.07963 C 0.00937 0.08518 0.00469 0.08565 0.00139 0.08611 C 0.00191 0.08981 0.00365 0.08912 0.0059 0.0912 C 0.00521 0.09329 0.00399 0.09444 0.00243 0.09537 C -0.00052 0.09375 -0.00087 0.08981 -0.00347 0.0875 C -0.00434 0.09074 -0.00417 0.09352 -0.00382 0.09722 C -0.00295 0.09676 -0.00191 0.09699 -0.00104 0.09629 C -0.00069 0.09583 -0.00104 0.09491 -0.00069 0.09444 C -0.00035 0.09282 0.00069 0.09028 0.00069 0.09028 C 0.00069 0.08889 0.00017 0.08704 0.00104 0.08611 C 0.0026 0.08379 0.00382 0.09004 0.00417 0.09074 C 0.00347 0.0956 0.00191 0.09398 -0.00243 0.09444 C -0.00226 0.09537 -0.0026 0.09722 -0.00174 0.09768 C 0.00573 0.10162 0.00365 0.09467 0.00486 0.09954 C 0.00399 0.1037 0.00156 0.10208 -0.00139 0.10185 C -0.00295 0.10046 -0.0033 0.09977 -0.00417 0.10185 C -0.00417 0.10301 -0.00434 0.1044 -0.00382 0.10555 C -0.00365 0.10602 -0.00295 0.10579 -0.00243 0.10602 C -0.00139 0.10625 0.00069 0.10741 0.00069 0.10741 C 0.00365 0.10602 0.00347 0.10301 0.00243 0.09815 C 0.00191 0.09653 -0.00087 0.09629 -0.00139 0.09629 C -0.00226 0.09583 -0.00347 0.09537 -0.00347 0.09537 C -0.00226 0.09282 -0.00156 0.08842 0.00069 0.0875 C 0.00486 0.08796 0.00486 0.08866 0.00556 0.09398 C 0.00503 0.09699 0.00469 0.09629 0.00278 0.09768 C 0.00139 0.09745 0.00017 0.09745 -0.00104 0.09722 C -0.00191 0.09699 -0.00313 0.09629 -0.00313 0.09629 C -0.00382 0.09629 -0.00451 0.09606 -0.00486 0.09676 C -0.00625 0.09838 -0.00087 0.09884 0.00035 0.09954 C 0.00121 0.10069 0.00191 0.10185 0.00243 0.1037 C -0.00035 0.10486 0.00104 0.10463 -0.00139 0.10417 C -0.00122 0.10509 -0.00052 0.10579 -0.00035 0.10694 C 0 0.11042 -0.00226 0.11319 -0.00451 0.11435 C -0.00868 0.11366 -0.00694 0.11366 -0.00938 0.11157 C -0.00955 0.11134 -0.01146 0.10879 -0.01146 0.10879 C -0.01198 0.10787 -0.01215 0.10602 -0.01215 0.10602 C -0.01215 0.10324 -0.01302 0.0875 -0.00903 0.08426 C -0.00642 0.0787 0.00191 0.08264 0.00486 0.08287 C 0.00764 0.08403 0.00312 0.08217 0.00937 0.08379 C 0.01007 0.08379 0.01146 0.08472 0.01146 0.08472 C 0.01215 0.08611 0.01285 0.0875 0.01354 0.08889 C 0.01371 0.08935 0.01424 0.09028 0.01424 0.09028 C 0.01389 0.09444 0.01319 0.10324 0.01042 0.10602 C 0.00746 0.11157 0.00451 0.11134 0.00069 0.11481 C -0.00017 0.12037 -0.00035 0.12639 -0.00035 0.13241 " pathEditMode="relative" ptsTypes="fffffffffffffffffffffffffffffffffffffffffffffffA">
                                      <p:cBhvr>
                                        <p:cTn id="23" dur="5000" fill="hold"/>
                                        <p:tgtEl>
                                          <p:spTgt spid="18"/>
                                        </p:tgtEl>
                                        <p:attrNameLst>
                                          <p:attrName>ppt_x</p:attrName>
                                          <p:attrName>ppt_y</p:attrName>
                                        </p:attrNameLst>
                                      </p:cBhvr>
                                    </p:animMotion>
                                  </p:childTnLst>
                                </p:cTn>
                              </p:par>
                              <p:par>
                                <p:cTn id="24" presetID="27" presetClass="emph" presetSubtype="0" repeatCount="indefinite" fill="remove" grpId="2" nodeType="withEffect">
                                  <p:stCondLst>
                                    <p:cond delay="0"/>
                                  </p:stCondLst>
                                  <p:endCondLst>
                                    <p:cond evt="onNext" delay="0">
                                      <p:tgtEl>
                                        <p:sldTgt/>
                                      </p:tgtEl>
                                    </p:cond>
                                  </p:endCondLst>
                                  <p:childTnLst>
                                    <p:animClr clrSpc="rgb" dir="cw">
                                      <p:cBhvr override="childStyle">
                                        <p:cTn id="25" dur="500" autoRev="1" fill="remove"/>
                                        <p:tgtEl>
                                          <p:spTgt spid="18"/>
                                        </p:tgtEl>
                                        <p:attrNameLst>
                                          <p:attrName>style.color</p:attrName>
                                        </p:attrNameLst>
                                      </p:cBhvr>
                                      <p:to>
                                        <a:srgbClr val="FF0000"/>
                                      </p:to>
                                    </p:animClr>
                                    <p:animClr clrSpc="rgb" dir="cw">
                                      <p:cBhvr>
                                        <p:cTn id="26" dur="500" autoRev="1" fill="remove"/>
                                        <p:tgtEl>
                                          <p:spTgt spid="18"/>
                                        </p:tgtEl>
                                        <p:attrNameLst>
                                          <p:attrName>fillcolor</p:attrName>
                                        </p:attrNameLst>
                                      </p:cBhvr>
                                      <p:to>
                                        <a:srgbClr val="FF0000"/>
                                      </p:to>
                                    </p:animClr>
                                    <p:set>
                                      <p:cBhvr>
                                        <p:cTn id="27" dur="500" autoRev="1" fill="remove"/>
                                        <p:tgtEl>
                                          <p:spTgt spid="18"/>
                                        </p:tgtEl>
                                        <p:attrNameLst>
                                          <p:attrName>fill.type</p:attrName>
                                        </p:attrNameLst>
                                      </p:cBhvr>
                                      <p:to>
                                        <p:strVal val="solid"/>
                                      </p:to>
                                    </p:set>
                                    <p:set>
                                      <p:cBhvr>
                                        <p:cTn id="28" dur="500" autoRev="1" fill="remove"/>
                                        <p:tgtEl>
                                          <p:spTgt spid="18"/>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xit" presetSubtype="0" fill="hold" grpId="4"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10585"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9" presetClass="exit" presetSubtype="0" fill="hold" nodeType="withEffect">
                                  <p:stCondLst>
                                    <p:cond delay="0"/>
                                  </p:stCondLst>
                                  <p:childTnLst>
                                    <p:animEffect transition="out" filter="dissolve">
                                      <p:cBhvr>
                                        <p:cTn id="42" dur="500"/>
                                        <p:tgtEl>
                                          <p:spTgt spid="3"/>
                                        </p:tgtEl>
                                      </p:cBhvr>
                                    </p:animEffect>
                                    <p:set>
                                      <p:cBhvr>
                                        <p:cTn id="43" dur="1" fill="hold">
                                          <p:stCondLst>
                                            <p:cond delay="499"/>
                                          </p:stCondLst>
                                        </p:cTn>
                                        <p:tgtEl>
                                          <p:spTgt spid="3"/>
                                        </p:tgtEl>
                                        <p:attrNameLst>
                                          <p:attrName>style.visibility</p:attrName>
                                        </p:attrNameLst>
                                      </p:cBhvr>
                                      <p:to>
                                        <p:strVal val="hidden"/>
                                      </p:to>
                                    </p:set>
                                    <p:cmd type="call" cmd="stop">
                                      <p:cBhvr>
                                        <p:cTn id="44" dur="1">
                                          <p:stCondLst>
                                            <p:cond delay="499"/>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video>
              <p:cMediaNode vol="80000">
                <p:cTn id="50" repeatCount="indefinite" fill="hold" display="0">
                  <p:stCondLst>
                    <p:cond delay="indefinite"/>
                  </p:stCondLst>
                  <p:endCondLst>
                    <p:cond evt="onNext" delay="0">
                      <p:tgtEl>
                        <p:sldTgt/>
                      </p:tgtEl>
                    </p:cond>
                  </p:endCondLst>
                </p:cTn>
                <p:tgtEl>
                  <p:spTgt spid="3"/>
                </p:tgtEl>
              </p:cMediaNode>
            </p:video>
          </p:childTnLst>
        </p:cTn>
      </p:par>
    </p:tnLst>
    <p:bldLst>
      <p:bldP spid="15" grpId="0" animBg="1"/>
      <p:bldP spid="18" grpId="1" animBg="1"/>
      <p:bldP spid="18" grpId="2" animBg="1"/>
      <p:bldP spid="18" grpId="3" animBg="1"/>
      <p:bldP spid="18" grpId="4"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40" y="127002"/>
            <a:ext cx="8797925" cy="561975"/>
          </a:xfrm>
        </p:spPr>
        <p:txBody>
          <a:bodyPr/>
          <a:lstStyle/>
          <a:p>
            <a:r>
              <a:rPr lang="en-US" sz="4400" b="1" dirty="0" err="1" smtClean="0">
                <a:latin typeface="Bradley Hand Bold"/>
                <a:cs typeface="Bradley Hand Bold"/>
              </a:rPr>
              <a:t>Eir</a:t>
            </a:r>
            <a:r>
              <a:rPr lang="en-US" sz="3600" dirty="0" smtClean="0"/>
              <a:t> </a:t>
            </a:r>
            <a:r>
              <a:rPr lang="en-US" sz="3200" dirty="0" smtClean="0"/>
              <a:t>overview</a:t>
            </a:r>
            <a:endParaRPr lang="en-US" sz="3200" dirty="0"/>
          </a:p>
        </p:txBody>
      </p:sp>
      <p:pic>
        <p:nvPicPr>
          <p:cNvPr id="5" name="fullsystem.jpg"/>
          <p:cNvPicPr>
            <a:picLocks noChangeAspect="1"/>
          </p:cNvPicPr>
          <p:nvPr/>
        </p:nvPicPr>
        <p:blipFill>
          <a:blip r:embed="rId3">
            <a:extLst/>
          </a:blip>
          <a:stretch>
            <a:fillRect/>
          </a:stretch>
        </p:blipFill>
        <p:spPr>
          <a:xfrm>
            <a:off x="279880" y="703093"/>
            <a:ext cx="8475814" cy="5711301"/>
          </a:xfrm>
          <a:prstGeom prst="rect">
            <a:avLst/>
          </a:prstGeom>
          <a:ln>
            <a:noFill/>
          </a:ln>
          <a:effectLst/>
        </p:spPr>
      </p:pic>
    </p:spTree>
    <p:extLst>
      <p:ext uri="{BB962C8B-B14F-4D97-AF65-F5344CB8AC3E}">
        <p14:creationId xmlns:p14="http://schemas.microsoft.com/office/powerpoint/2010/main" val="881667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paalh">
  <a:themeElements>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a:ln>
              <a:noFill/>
            </a:ln>
            <a:solidFill>
              <a:schemeClr val="tx1"/>
            </a:solidFill>
            <a:effectLst/>
            <a:latin typeface="Tahoma" charset="0"/>
          </a:defRPr>
        </a:defPPr>
      </a:lstStyle>
    </a:lnDef>
  </a:objectDefaults>
  <a:extraClrSchemeLst>
    <a:extraClrScheme>
      <a:clrScheme name="1_paalh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paalh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paalh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1_paalh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paalh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58805</TotalTime>
  <Words>388</Words>
  <Application>Microsoft Macintosh PowerPoint</Application>
  <PresentationFormat>On-screen Show (4:3)</PresentationFormat>
  <Paragraphs>93</Paragraphs>
  <Slides>12</Slides>
  <Notes>9</Notes>
  <HiddenSlides>0</HiddenSlides>
  <MMClips>8</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2_paalh</vt:lpstr>
      <vt:lpstr>Multimedia and Medicine: Teammates for Better Disease Detection and Survival  </vt:lpstr>
      <vt:lpstr>Multimedia  &amp;  Medicine</vt:lpstr>
      <vt:lpstr>PowerPoint Presentation</vt:lpstr>
      <vt:lpstr>Estimated  Colorectal Cancer Mortality 2012 - Men</vt:lpstr>
      <vt:lpstr>Estimated  Colorectal Cancer Mortality 2012 - Women</vt:lpstr>
      <vt:lpstr>GI Tract Challenges</vt:lpstr>
      <vt:lpstr>Live Automatic Detection</vt:lpstr>
      <vt:lpstr>Wireless Video Capsule (PillCam)</vt:lpstr>
      <vt:lpstr>Eir overview</vt:lpstr>
      <vt:lpstr>Eir detection performance</vt:lpstr>
      <vt:lpstr>Open Challenges</vt:lpstr>
      <vt:lpstr>Questions?? Comments?? Ideas??</vt:lpstr>
    </vt:vector>
  </TitlesOfParts>
  <Company>ifi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paalh</dc:creator>
  <cp:lastModifiedBy>Pål Halvorsen</cp:lastModifiedBy>
  <cp:revision>2270</cp:revision>
  <cp:lastPrinted>2013-09-30T13:55:12Z</cp:lastPrinted>
  <dcterms:created xsi:type="dcterms:W3CDTF">2013-09-30T13:27:09Z</dcterms:created>
  <dcterms:modified xsi:type="dcterms:W3CDTF">2016-10-18T12:09:40Z</dcterms:modified>
</cp:coreProperties>
</file>